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1.xml" ContentType="application/vnd.openxmlformats-officedocument.presentationml.notesSlide+xml"/>
  <Override PartName="/ppt/comments/comment5.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7"/>
  </p:notesMasterIdLst>
  <p:sldIdLst>
    <p:sldId id="342" r:id="rId4"/>
    <p:sldId id="277" r:id="rId5"/>
    <p:sldId id="375" r:id="rId6"/>
    <p:sldId id="322" r:id="rId7"/>
    <p:sldId id="424" r:id="rId8"/>
    <p:sldId id="373" r:id="rId9"/>
    <p:sldId id="433" r:id="rId10"/>
    <p:sldId id="441" r:id="rId11"/>
    <p:sldId id="336" r:id="rId12"/>
    <p:sldId id="321" r:id="rId13"/>
    <p:sldId id="343" r:id="rId14"/>
    <p:sldId id="367" r:id="rId15"/>
    <p:sldId id="374" r:id="rId16"/>
    <p:sldId id="357" r:id="rId17"/>
    <p:sldId id="326" r:id="rId18"/>
    <p:sldId id="352" r:id="rId19"/>
    <p:sldId id="427" r:id="rId20"/>
    <p:sldId id="331" r:id="rId21"/>
    <p:sldId id="439" r:id="rId22"/>
    <p:sldId id="328" r:id="rId23"/>
    <p:sldId id="332" r:id="rId24"/>
    <p:sldId id="425" r:id="rId25"/>
    <p:sldId id="442" r:id="rId26"/>
    <p:sldId id="366" r:id="rId27"/>
    <p:sldId id="340" r:id="rId28"/>
    <p:sldId id="338" r:id="rId29"/>
    <p:sldId id="339" r:id="rId30"/>
    <p:sldId id="384" r:id="rId31"/>
    <p:sldId id="355" r:id="rId32"/>
    <p:sldId id="327" r:id="rId33"/>
    <p:sldId id="435" r:id="rId34"/>
    <p:sldId id="323" r:id="rId35"/>
    <p:sldId id="341" r:id="rId36"/>
    <p:sldId id="377" r:id="rId37"/>
    <p:sldId id="330" r:id="rId38"/>
    <p:sldId id="406" r:id="rId39"/>
    <p:sldId id="274" r:id="rId40"/>
    <p:sldId id="444" r:id="rId41"/>
    <p:sldId id="434" r:id="rId42"/>
    <p:sldId id="382" r:id="rId43"/>
    <p:sldId id="369" r:id="rId44"/>
    <p:sldId id="432" r:id="rId45"/>
    <p:sldId id="334" r:id="rId46"/>
    <p:sldId id="421" r:id="rId47"/>
    <p:sldId id="422" r:id="rId48"/>
    <p:sldId id="335" r:id="rId49"/>
    <p:sldId id="385" r:id="rId50"/>
    <p:sldId id="394" r:id="rId51"/>
    <p:sldId id="358" r:id="rId52"/>
    <p:sldId id="368" r:id="rId53"/>
    <p:sldId id="363" r:id="rId54"/>
    <p:sldId id="402" r:id="rId55"/>
    <p:sldId id="445" r:id="rId56"/>
    <p:sldId id="417" r:id="rId57"/>
    <p:sldId id="418" r:id="rId58"/>
    <p:sldId id="413" r:id="rId59"/>
    <p:sldId id="426" r:id="rId60"/>
    <p:sldId id="360" r:id="rId61"/>
    <p:sldId id="428" r:id="rId62"/>
    <p:sldId id="379" r:id="rId63"/>
    <p:sldId id="381" r:id="rId64"/>
    <p:sldId id="380" r:id="rId65"/>
    <p:sldId id="276" r:id="rId66"/>
    <p:sldId id="370" r:id="rId67"/>
    <p:sldId id="391" r:id="rId68"/>
    <p:sldId id="399" r:id="rId69"/>
    <p:sldId id="392" r:id="rId70"/>
    <p:sldId id="359" r:id="rId71"/>
    <p:sldId id="329" r:id="rId72"/>
    <p:sldId id="325" r:id="rId73"/>
    <p:sldId id="405" r:id="rId74"/>
    <p:sldId id="371" r:id="rId75"/>
    <p:sldId id="376" r:id="rId76"/>
    <p:sldId id="346" r:id="rId77"/>
    <p:sldId id="398" r:id="rId78"/>
    <p:sldId id="337" r:id="rId79"/>
    <p:sldId id="443" r:id="rId80"/>
    <p:sldId id="266" r:id="rId81"/>
    <p:sldId id="278" r:id="rId82"/>
    <p:sldId id="281" r:id="rId83"/>
    <p:sldId id="279" r:id="rId84"/>
    <p:sldId id="282" r:id="rId85"/>
    <p:sldId id="28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EA1411B-D56F-409E-AF70-87EEA7BA9CB6}">
          <p14:sldIdLst>
            <p14:sldId id="342"/>
            <p14:sldId id="277"/>
          </p14:sldIdLst>
        </p14:section>
        <p14:section name="Infraestructura" id="{C5BF7E6F-257D-47C0-A9CD-8474D6591129}">
          <p14:sldIdLst>
            <p14:sldId id="375"/>
            <p14:sldId id="322"/>
            <p14:sldId id="424"/>
            <p14:sldId id="373"/>
            <p14:sldId id="433"/>
            <p14:sldId id="441"/>
            <p14:sldId id="336"/>
          </p14:sldIdLst>
        </p14:section>
        <p14:section name="Deporte" id="{AC35C79F-C7B9-4327-B6BC-971B8FE65683}">
          <p14:sldIdLst>
            <p14:sldId id="321"/>
            <p14:sldId id="343"/>
            <p14:sldId id="367"/>
            <p14:sldId id="374"/>
          </p14:sldIdLst>
        </p14:section>
        <p14:section name="Infraestructura vial" id="{B208B0A7-77E8-41A0-A8CD-D7EE2DA2CB1E}">
          <p14:sldIdLst>
            <p14:sldId id="357"/>
            <p14:sldId id="326"/>
            <p14:sldId id="352"/>
            <p14:sldId id="427"/>
            <p14:sldId id="331"/>
            <p14:sldId id="439"/>
            <p14:sldId id="328"/>
            <p14:sldId id="332"/>
            <p14:sldId id="425"/>
            <p14:sldId id="442"/>
            <p14:sldId id="366"/>
            <p14:sldId id="340"/>
            <p14:sldId id="338"/>
            <p14:sldId id="339"/>
          </p14:sldIdLst>
        </p14:section>
        <p14:section name="Agua" id="{5EE109F8-4502-4E53-8516-A8B469F3937A}">
          <p14:sldIdLst>
            <p14:sldId id="384"/>
            <p14:sldId id="355"/>
          </p14:sldIdLst>
        </p14:section>
        <p14:section name="Salud" id="{7395234F-15AB-4BCB-9ED4-3D35D5BB999A}">
          <p14:sldIdLst>
            <p14:sldId id="327"/>
            <p14:sldId id="435"/>
            <p14:sldId id="323"/>
            <p14:sldId id="341"/>
            <p14:sldId id="377"/>
          </p14:sldIdLst>
        </p14:section>
        <p14:section name="Educación" id="{6D7C42B7-367B-49D7-A852-DB31CA76F038}">
          <p14:sldIdLst>
            <p14:sldId id="330"/>
            <p14:sldId id="406"/>
            <p14:sldId id="274"/>
            <p14:sldId id="444"/>
          </p14:sldIdLst>
        </p14:section>
        <p14:section name="Isla Saona" id="{B8A90A43-EDCB-44DF-8B63-3AA4216D958A}">
          <p14:sldIdLst>
            <p14:sldId id="434"/>
            <p14:sldId id="382"/>
            <p14:sldId id="369"/>
            <p14:sldId id="432"/>
          </p14:sldIdLst>
        </p14:section>
        <p14:section name="Seguridad ciudadana" id="{F13B56CD-DBD9-44FB-9792-0FE18C243EE9}">
          <p14:sldIdLst>
            <p14:sldId id="334"/>
            <p14:sldId id="421"/>
            <p14:sldId id="422"/>
            <p14:sldId id="335"/>
            <p14:sldId id="385"/>
            <p14:sldId id="394"/>
            <p14:sldId id="358"/>
            <p14:sldId id="368"/>
            <p14:sldId id="363"/>
            <p14:sldId id="402"/>
          </p14:sldIdLst>
        </p14:section>
        <p14:section name="Iluminación de las calles" id="{A3181DF8-8C93-4648-B1CD-0616260D0A45}">
          <p14:sldIdLst>
            <p14:sldId id="445"/>
            <p14:sldId id="417"/>
            <p14:sldId id="418"/>
            <p14:sldId id="413"/>
            <p14:sldId id="426"/>
            <p14:sldId id="360"/>
            <p14:sldId id="428"/>
          </p14:sldIdLst>
        </p14:section>
        <p14:section name="Huracán Fiona" id="{8D2C1E65-7CB6-4CEC-ADED-E93BC36441C9}">
          <p14:sldIdLst>
            <p14:sldId id="379"/>
            <p14:sldId id="381"/>
            <p14:sldId id="380"/>
          </p14:sldIdLst>
        </p14:section>
        <p14:section name="Asistencia social" id="{CB933FDA-2B0E-4BFF-BDBF-3E4089758B7F}">
          <p14:sldIdLst>
            <p14:sldId id="276"/>
          </p14:sldIdLst>
        </p14:section>
        <p14:section name="Primero Tú" id="{1EE4ED54-0384-4E68-9E79-2F59775CACE4}">
          <p14:sldIdLst>
            <p14:sldId id="370"/>
            <p14:sldId id="391"/>
            <p14:sldId id="399"/>
            <p14:sldId id="392"/>
          </p14:sldIdLst>
        </p14:section>
        <p14:section name="Avances tecnologicos" id="{4F0444A7-773E-44A0-8CDD-25F71E448E8D}">
          <p14:sldIdLst>
            <p14:sldId id="359"/>
          </p14:sldIdLst>
        </p14:section>
        <p14:section name="Niñez" id="{CC89B812-A2B4-45D6-A525-A750532699D4}">
          <p14:sldIdLst>
            <p14:sldId id="329"/>
          </p14:sldIdLst>
        </p14:section>
        <p14:section name="Por Completar" id="{CFD8B0A2-F57A-4737-853B-1A83E2FC5A0C}">
          <p14:sldIdLst>
            <p14:sldId id="325"/>
            <p14:sldId id="405"/>
            <p14:sldId id="371"/>
            <p14:sldId id="376"/>
            <p14:sldId id="346"/>
            <p14:sldId id="398"/>
            <p14:sldId id="337"/>
          </p14:sldIdLst>
        </p14:section>
        <p14:section name="Finanzas" id="{F55BEE76-B224-42FD-8057-C37B36F1A69D}">
          <p14:sldIdLst>
            <p14:sldId id="443"/>
            <p14:sldId id="266"/>
            <p14:sldId id="278"/>
            <p14:sldId id="281"/>
            <p14:sldId id="279"/>
            <p14:sldId id="282"/>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 JUNIOR DEL ROSARIO SALVAN" initials="FJDRS" lastIdx="8" clrIdx="0">
    <p:extLst>
      <p:ext uri="{19B8F6BF-5375-455C-9EA6-DF929625EA0E}">
        <p15:presenceInfo xmlns:p15="http://schemas.microsoft.com/office/powerpoint/2012/main" userId="S::fd2019-3305@uce.edu.do::d7f71b07-64b7-41a0-a8ae-8a834c18b8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55B"/>
    <a:srgbClr val="1E249E"/>
    <a:srgbClr val="07A4B5"/>
    <a:srgbClr val="FAA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94660"/>
  </p:normalViewPr>
  <p:slideViewPr>
    <p:cSldViewPr snapToGrid="0">
      <p:cViewPr varScale="1">
        <p:scale>
          <a:sx n="59" d="100"/>
          <a:sy n="59" d="100"/>
        </p:scale>
        <p:origin x="102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r>
              <a:rPr lang="es-DO" b="1" dirty="0"/>
              <a:t>INGRESOS DEL PERIODO AGOSTO 2022-JULIO 2023</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endParaRPr lang="es-ES"/>
        </a:p>
      </c:txPr>
    </c:title>
    <c:autoTitleDeleted val="0"/>
    <c:plotArea>
      <c:layout/>
      <c:barChart>
        <c:barDir val="col"/>
        <c:grouping val="clustered"/>
        <c:varyColors val="0"/>
        <c:ser>
          <c:idx val="0"/>
          <c:order val="0"/>
          <c:tx>
            <c:strRef>
              <c:f>GRAFICOS!$A$2</c:f>
              <c:strCache>
                <c:ptCount val="1"/>
                <c:pt idx="0">
                  <c:v>BALANCE INICIAL</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GRAFICOS!$B$2</c:f>
              <c:numCache>
                <c:formatCode>#,##0.00</c:formatCode>
                <c:ptCount val="1"/>
                <c:pt idx="0">
                  <c:v>1635213.6599999941</c:v>
                </c:pt>
              </c:numCache>
            </c:numRef>
          </c:val>
          <c:extLst>
            <c:ext xmlns:c16="http://schemas.microsoft.com/office/drawing/2014/chart" uri="{C3380CC4-5D6E-409C-BE32-E72D297353CC}">
              <c16:uniqueId val="{00000000-DA8D-435C-8E48-E76FEB682EF8}"/>
            </c:ext>
          </c:extLst>
        </c:ser>
        <c:ser>
          <c:idx val="1"/>
          <c:order val="1"/>
          <c:tx>
            <c:strRef>
              <c:f>GRAFICOS!$A$3</c:f>
              <c:strCache>
                <c:ptCount val="1"/>
                <c:pt idx="0">
                  <c:v>SUBVENCION ORDINARIA MIP</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GRAFICOS!$B$3</c:f>
              <c:numCache>
                <c:formatCode>#,##0.00</c:formatCode>
                <c:ptCount val="1"/>
                <c:pt idx="0">
                  <c:v>10723050</c:v>
                </c:pt>
              </c:numCache>
            </c:numRef>
          </c:val>
          <c:extLst>
            <c:ext xmlns:c16="http://schemas.microsoft.com/office/drawing/2014/chart" uri="{C3380CC4-5D6E-409C-BE32-E72D297353CC}">
              <c16:uniqueId val="{00000001-DA8D-435C-8E48-E76FEB682EF8}"/>
            </c:ext>
          </c:extLst>
        </c:ser>
        <c:ser>
          <c:idx val="2"/>
          <c:order val="2"/>
          <c:tx>
            <c:strRef>
              <c:f>GRAFICOS!$A$4</c:f>
              <c:strCache>
                <c:ptCount val="1"/>
                <c:pt idx="0">
                  <c:v>DONACION MIP</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val>
            <c:numRef>
              <c:f>GRAFICOS!$B$4</c:f>
              <c:numCache>
                <c:formatCode>#,##0.00</c:formatCode>
                <c:ptCount val="1"/>
                <c:pt idx="0">
                  <c:v>1000000</c:v>
                </c:pt>
              </c:numCache>
            </c:numRef>
          </c:val>
          <c:extLst>
            <c:ext xmlns:c16="http://schemas.microsoft.com/office/drawing/2014/chart" uri="{C3380CC4-5D6E-409C-BE32-E72D297353CC}">
              <c16:uniqueId val="{00000002-DA8D-435C-8E48-E76FEB682EF8}"/>
            </c:ext>
          </c:extLst>
        </c:ser>
        <c:ser>
          <c:idx val="3"/>
          <c:order val="3"/>
          <c:tx>
            <c:strRef>
              <c:f>GRAFICOS!$A$5</c:f>
              <c:strCache>
                <c:ptCount val="1"/>
                <c:pt idx="0">
                  <c:v>REMOZAMIENTO GOB (ADENDA MIP)</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val>
            <c:numRef>
              <c:f>GRAFICOS!$B$5</c:f>
              <c:numCache>
                <c:formatCode>#,##0.00</c:formatCode>
                <c:ptCount val="1"/>
                <c:pt idx="0">
                  <c:v>2273736</c:v>
                </c:pt>
              </c:numCache>
            </c:numRef>
          </c:val>
          <c:extLst>
            <c:ext xmlns:c16="http://schemas.microsoft.com/office/drawing/2014/chart" uri="{C3380CC4-5D6E-409C-BE32-E72D297353CC}">
              <c16:uniqueId val="{00000003-DA8D-435C-8E48-E76FEB682EF8}"/>
            </c:ext>
          </c:extLst>
        </c:ser>
        <c:ser>
          <c:idx val="4"/>
          <c:order val="4"/>
          <c:tx>
            <c:strRef>
              <c:f>GRAFICOS!$A$6</c:f>
              <c:strCache>
                <c:ptCount val="1"/>
                <c:pt idx="0">
                  <c:v>VENTANILLA UNICA</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val>
            <c:numRef>
              <c:f>GRAFICOS!$B$6</c:f>
              <c:numCache>
                <c:formatCode>#,##0.00</c:formatCode>
                <c:ptCount val="1"/>
                <c:pt idx="0">
                  <c:v>4529430.9400000004</c:v>
                </c:pt>
              </c:numCache>
            </c:numRef>
          </c:val>
          <c:extLst>
            <c:ext xmlns:c16="http://schemas.microsoft.com/office/drawing/2014/chart" uri="{C3380CC4-5D6E-409C-BE32-E72D297353CC}">
              <c16:uniqueId val="{00000004-DA8D-435C-8E48-E76FEB682EF8}"/>
            </c:ext>
          </c:extLst>
        </c:ser>
        <c:ser>
          <c:idx val="5"/>
          <c:order val="5"/>
          <c:tx>
            <c:strRef>
              <c:f>GRAFICOS!$A$7</c:f>
              <c:strCache>
                <c:ptCount val="1"/>
                <c:pt idx="0">
                  <c:v>DONACION MAPRE</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val>
            <c:numRef>
              <c:f>GRAFICOS!$B$7</c:f>
              <c:numCache>
                <c:formatCode>#,##0.00</c:formatCode>
                <c:ptCount val="1"/>
                <c:pt idx="0">
                  <c:v>2234000</c:v>
                </c:pt>
              </c:numCache>
            </c:numRef>
          </c:val>
          <c:extLst>
            <c:ext xmlns:c16="http://schemas.microsoft.com/office/drawing/2014/chart" uri="{C3380CC4-5D6E-409C-BE32-E72D297353CC}">
              <c16:uniqueId val="{00000005-DA8D-435C-8E48-E76FEB682EF8}"/>
            </c:ext>
          </c:extLst>
        </c:ser>
        <c:ser>
          <c:idx val="6"/>
          <c:order val="6"/>
          <c:tx>
            <c:strRef>
              <c:f>GRAFICOS!$A$8</c:f>
              <c:strCache>
                <c:ptCount val="1"/>
                <c:pt idx="0">
                  <c:v>DONACION PROPEEP</c:v>
                </c:pt>
              </c:strCache>
            </c:strRef>
          </c:tx>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invertIfNegative val="0"/>
          <c:val>
            <c:numRef>
              <c:f>GRAFICOS!$B$8</c:f>
              <c:numCache>
                <c:formatCode>#,##0.00</c:formatCode>
                <c:ptCount val="1"/>
                <c:pt idx="0">
                  <c:v>16000000</c:v>
                </c:pt>
              </c:numCache>
            </c:numRef>
          </c:val>
          <c:extLst>
            <c:ext xmlns:c16="http://schemas.microsoft.com/office/drawing/2014/chart" uri="{C3380CC4-5D6E-409C-BE32-E72D297353CC}">
              <c16:uniqueId val="{00000006-DA8D-435C-8E48-E76FEB682EF8}"/>
            </c:ext>
          </c:extLst>
        </c:ser>
        <c:ser>
          <c:idx val="7"/>
          <c:order val="7"/>
          <c:tx>
            <c:strRef>
              <c:f>GRAFICOS!$A$9</c:f>
              <c:strCache>
                <c:ptCount val="1"/>
                <c:pt idx="0">
                  <c:v>DONACION BANRESERVAS</c:v>
                </c:pt>
              </c:strCache>
            </c:strRef>
          </c:tx>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c:spPr>
          <c:invertIfNegative val="0"/>
          <c:val>
            <c:numRef>
              <c:f>GRAFICOS!$B$9</c:f>
              <c:numCache>
                <c:formatCode>#,##0.00</c:formatCode>
                <c:ptCount val="1"/>
                <c:pt idx="0">
                  <c:v>200000</c:v>
                </c:pt>
              </c:numCache>
            </c:numRef>
          </c:val>
          <c:extLst>
            <c:ext xmlns:c16="http://schemas.microsoft.com/office/drawing/2014/chart" uri="{C3380CC4-5D6E-409C-BE32-E72D297353CC}">
              <c16:uniqueId val="{00000007-DA8D-435C-8E48-E76FEB682EF8}"/>
            </c:ext>
          </c:extLst>
        </c:ser>
        <c:dLbls>
          <c:showLegendKey val="0"/>
          <c:showVal val="0"/>
          <c:showCatName val="0"/>
          <c:showSerName val="0"/>
          <c:showPercent val="0"/>
          <c:showBubbleSize val="0"/>
        </c:dLbls>
        <c:gapWidth val="100"/>
        <c:overlap val="-24"/>
        <c:axId val="415319240"/>
        <c:axId val="415319896"/>
      </c:barChart>
      <c:catAx>
        <c:axId val="415319240"/>
        <c:scaling>
          <c:orientation val="minMax"/>
        </c:scaling>
        <c:delete val="1"/>
        <c:axPos val="b"/>
        <c:majorTickMark val="none"/>
        <c:minorTickMark val="none"/>
        <c:tickLblPos val="nextTo"/>
        <c:crossAx val="415319896"/>
        <c:crosses val="autoZero"/>
        <c:auto val="1"/>
        <c:lblAlgn val="ctr"/>
        <c:lblOffset val="100"/>
        <c:noMultiLvlLbl val="0"/>
      </c:catAx>
      <c:valAx>
        <c:axId val="415319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S"/>
          </a:p>
        </c:txPr>
        <c:crossAx val="415319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400" b="1" i="0" u="none" strike="noStrike" kern="1200" spc="0" baseline="0">
                <a:solidFill>
                  <a:schemeClr val="tx1">
                    <a:lumMod val="65000"/>
                    <a:lumOff val="35000"/>
                  </a:schemeClr>
                </a:solidFill>
                <a:latin typeface="+mn-lt"/>
                <a:ea typeface="+mn-ea"/>
                <a:cs typeface="+mn-cs"/>
              </a:defRPr>
            </a:pPr>
            <a:r>
              <a:rPr lang="es-DO" b="1"/>
              <a:t>EGRESOS DEL PERIODO  AGOSTO</a:t>
            </a:r>
            <a:r>
              <a:rPr lang="es-DO" b="1" baseline="0"/>
              <a:t> 2022-JULIO 2023</a:t>
            </a:r>
            <a:endParaRPr lang="es-DO" b="1"/>
          </a:p>
        </c:rich>
      </c:tx>
      <c:overlay val="0"/>
      <c:spPr>
        <a:noFill/>
        <a:ln>
          <a:noFill/>
        </a:ln>
        <a:effectLst/>
      </c:spPr>
      <c:txPr>
        <a:bodyPr rot="0" spcFirstLastPara="1" vertOverflow="ellipsis" vert="horz" wrap="square" anchor="ctr" anchorCtr="1"/>
        <a:lstStyle/>
        <a:p>
          <a:pPr algn="ctr">
            <a:defRPr sz="1400" b="1"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spPr>
            <a:ln w="28575" cap="rnd">
              <a:solidFill>
                <a:schemeClr val="accent1"/>
              </a:solidFill>
              <a:round/>
            </a:ln>
            <a:effectLst/>
          </c:spPr>
          <c:marker>
            <c:symbol val="none"/>
          </c:marker>
          <c:cat>
            <c:strRef>
              <c:f>GRAFICOS!$A$25:$A$53</c:f>
              <c:strCache>
                <c:ptCount val="29"/>
                <c:pt idx="0">
                  <c:v>NOMINA COLABORADORES (SUELDOS FIJOS)</c:v>
                </c:pt>
                <c:pt idx="1">
                  <c:v>GASTOS DE REPRESENTACION</c:v>
                </c:pt>
                <c:pt idx="2">
                  <c:v>REGALIA COLABORADORES</c:v>
                </c:pt>
                <c:pt idx="3">
                  <c:v>SERVICIOS TELEFONICOS</c:v>
                </c:pt>
                <c:pt idx="4">
                  <c:v>ENERGIA ELECTRICA</c:v>
                </c:pt>
                <c:pt idx="5">
                  <c:v>AGUA</c:v>
                </c:pt>
                <c:pt idx="6">
                  <c:v>PUBLICIDAD Y PROPAGANDA</c:v>
                </c:pt>
                <c:pt idx="7">
                  <c:v>IMPRESIÓN, ENCUADERNACION Y ROTULACION</c:v>
                </c:pt>
                <c:pt idx="8">
                  <c:v>VIATICOS EN EL PAIS</c:v>
                </c:pt>
                <c:pt idx="9">
                  <c:v>PASAJES Y GASTOS DE TRANSPORTE</c:v>
                </c:pt>
                <c:pt idx="10">
                  <c:v>ALQUILER DE EQUIPOS DE TRANSPORTE, TRACCION Y ELEVACION</c:v>
                </c:pt>
                <c:pt idx="11">
                  <c:v>MANT. MOBILIARIO Y EQUIPOS DE OFICINA</c:v>
                </c:pt>
                <c:pt idx="12">
                  <c:v>MANTENIMIENTO Y REPARACION VEHICULO</c:v>
                </c:pt>
                <c:pt idx="13">
                  <c:v>COMISIONES Y GASTOS BANCARIO (conciliacion)</c:v>
                </c:pt>
                <c:pt idx="14">
                  <c:v>EVENTOS Y FESTIVIDADES</c:v>
                </c:pt>
                <c:pt idx="15">
                  <c:v>SERV. DE INFORMATICA Y SISTEMAS COMP.</c:v>
                </c:pt>
                <c:pt idx="16">
                  <c:v>SERVICIOS TECNICOS PROFESIONALES</c:v>
                </c:pt>
                <c:pt idx="17">
                  <c:v>IMPUESTOS (RET.A PROVEEDORES, mes anterior)</c:v>
                </c:pt>
                <c:pt idx="18">
                  <c:v>ALIMENTOS Y BEBIDAS PARA PERSONAS</c:v>
                </c:pt>
                <c:pt idx="19">
                  <c:v>PRENDAS DE VESTIR (UNIFORMES)</c:v>
                </c:pt>
                <c:pt idx="20">
                  <c:v>COMBUSTIBLE PARA VEHICULOS</c:v>
                </c:pt>
                <c:pt idx="21">
                  <c:v>MATERIAL DE LIMPIEZA</c:v>
                </c:pt>
                <c:pt idx="22">
                  <c:v>UTILES Y EQUIPOS DIVERSOS</c:v>
                </c:pt>
                <c:pt idx="23">
                  <c:v>AYUDAS A PERSONAS Y ORGANIZACIONES</c:v>
                </c:pt>
                <c:pt idx="24">
                  <c:v>EQUIPOS DE TECNOLOGIA DE L AINF. Y COM.</c:v>
                </c:pt>
                <c:pt idx="25">
                  <c:v>REMOZAMIENTO GOBERNACION</c:v>
                </c:pt>
                <c:pt idx="26">
                  <c:v>PROYECTO VENTANILLA UNICA</c:v>
                </c:pt>
                <c:pt idx="27">
                  <c:v>CONSURO  SRL (PAGO AUTORIZADO POR PROPEEP)</c:v>
                </c:pt>
                <c:pt idx="28">
                  <c:v>COAAROM  (PAGO AUTORIZADO POR PROPEEP)</c:v>
                </c:pt>
              </c:strCache>
            </c:strRef>
          </c:cat>
          <c:val>
            <c:numRef>
              <c:f>GRAFICOS!$B$25:$B$53</c:f>
              <c:numCache>
                <c:formatCode>#,##0.00</c:formatCode>
                <c:ptCount val="29"/>
                <c:pt idx="0">
                  <c:v>3317386.54</c:v>
                </c:pt>
                <c:pt idx="1">
                  <c:v>29332.53</c:v>
                </c:pt>
                <c:pt idx="2">
                  <c:v>271133.59000000003</c:v>
                </c:pt>
                <c:pt idx="3">
                  <c:v>400815.87000000005</c:v>
                </c:pt>
                <c:pt idx="4">
                  <c:v>280424.27999999997</c:v>
                </c:pt>
                <c:pt idx="5">
                  <c:v>43028.35</c:v>
                </c:pt>
                <c:pt idx="6">
                  <c:v>323980.06</c:v>
                </c:pt>
                <c:pt idx="7">
                  <c:v>293240.17</c:v>
                </c:pt>
                <c:pt idx="8">
                  <c:v>66412.72</c:v>
                </c:pt>
                <c:pt idx="9">
                  <c:v>144260</c:v>
                </c:pt>
                <c:pt idx="10">
                  <c:v>513540</c:v>
                </c:pt>
                <c:pt idx="11">
                  <c:v>1247100.1600000001</c:v>
                </c:pt>
                <c:pt idx="12">
                  <c:v>140310.9</c:v>
                </c:pt>
                <c:pt idx="13">
                  <c:v>94090.040000000008</c:v>
                </c:pt>
                <c:pt idx="14">
                  <c:v>1391368.58</c:v>
                </c:pt>
                <c:pt idx="15">
                  <c:v>142167.27000000002</c:v>
                </c:pt>
                <c:pt idx="16">
                  <c:v>54000.1</c:v>
                </c:pt>
                <c:pt idx="17">
                  <c:v>647913.91999999993</c:v>
                </c:pt>
                <c:pt idx="18">
                  <c:v>361287.92000000004</c:v>
                </c:pt>
                <c:pt idx="19">
                  <c:v>21199.85</c:v>
                </c:pt>
                <c:pt idx="20">
                  <c:v>933351.95</c:v>
                </c:pt>
                <c:pt idx="21">
                  <c:v>153826.72</c:v>
                </c:pt>
                <c:pt idx="22">
                  <c:v>188560.52</c:v>
                </c:pt>
                <c:pt idx="23">
                  <c:v>14705418.449999999</c:v>
                </c:pt>
                <c:pt idx="24">
                  <c:v>54505.81</c:v>
                </c:pt>
                <c:pt idx="25">
                  <c:v>2575597.7400000002</c:v>
                </c:pt>
                <c:pt idx="26">
                  <c:v>4517554.87</c:v>
                </c:pt>
                <c:pt idx="27">
                  <c:v>400000</c:v>
                </c:pt>
                <c:pt idx="28">
                  <c:v>3600000</c:v>
                </c:pt>
              </c:numCache>
            </c:numRef>
          </c:val>
          <c:smooth val="0"/>
          <c:extLst>
            <c:ext xmlns:c16="http://schemas.microsoft.com/office/drawing/2014/chart" uri="{C3380CC4-5D6E-409C-BE32-E72D297353CC}">
              <c16:uniqueId val="{00000000-1820-49B8-9940-41D2B8BE8B3D}"/>
            </c:ext>
          </c:extLst>
        </c:ser>
        <c:dLbls>
          <c:showLegendKey val="0"/>
          <c:showVal val="0"/>
          <c:showCatName val="0"/>
          <c:showSerName val="0"/>
          <c:showPercent val="0"/>
          <c:showBubbleSize val="0"/>
        </c:dLbls>
        <c:smooth val="0"/>
        <c:axId val="414809816"/>
        <c:axId val="414808832"/>
      </c:lineChart>
      <c:catAx>
        <c:axId val="4148098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14808832"/>
        <c:crosses val="autoZero"/>
        <c:auto val="1"/>
        <c:lblAlgn val="ctr"/>
        <c:lblOffset val="100"/>
        <c:noMultiLvlLbl val="0"/>
      </c:catAx>
      <c:valAx>
        <c:axId val="4148088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14809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r>
              <a:rPr lang="en-US" b="1"/>
              <a:t>ESTADO DE RESULTADOS</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endParaRPr lang="es-ES"/>
        </a:p>
      </c:txPr>
    </c:title>
    <c:autoTitleDeleted val="0"/>
    <c:plotArea>
      <c:layout/>
      <c:pieChart>
        <c:varyColors val="1"/>
        <c:ser>
          <c:idx val="0"/>
          <c:order val="0"/>
          <c:tx>
            <c:strRef>
              <c:f>GRAFICOS!$B$56</c:f>
              <c:strCache>
                <c:ptCount val="1"/>
                <c:pt idx="0">
                  <c:v>MONTO</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F9E2-42A6-8AD3-168E98A565E1}"/>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F9E2-42A6-8AD3-168E98A565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GRAFICOS!$A$57:$A$58</c:f>
              <c:strCache>
                <c:ptCount val="2"/>
                <c:pt idx="0">
                  <c:v>INGRESOS</c:v>
                </c:pt>
                <c:pt idx="1">
                  <c:v>DISPONIBILIDAD</c:v>
                </c:pt>
              </c:strCache>
            </c:strRef>
          </c:cat>
          <c:val>
            <c:numRef>
              <c:f>GRAFICOS!$B$57:$B$58</c:f>
              <c:numCache>
                <c:formatCode>#,##0.00</c:formatCode>
                <c:ptCount val="2"/>
                <c:pt idx="0">
                  <c:v>38595430.599999994</c:v>
                </c:pt>
                <c:pt idx="1">
                  <c:v>1683621.6899999976</c:v>
                </c:pt>
              </c:numCache>
            </c:numRef>
          </c:val>
          <c:extLst>
            <c:ext xmlns:c16="http://schemas.microsoft.com/office/drawing/2014/chart" uri="{C3380CC4-5D6E-409C-BE32-E72D297353CC}">
              <c16:uniqueId val="{00000004-F9E2-42A6-8AD3-168E98A565E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8-11T10:37:59.874" idx="2">
    <p:pos x="10" y="10"/>
    <p:text>Fecha: 22 de febrero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8-11T11:27:51.646" idx="6">
    <p:pos x="10" y="10"/>
    <p:text>27 de noviembre del 2020</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8-11T10:43:48.186" idx="4">
    <p:pos x="10" y="10"/>
    <p:text>(fecha: 2 de abril)</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8-11T10:44:50.085" idx="5">
    <p:pos x="10" y="10"/>
    <p:text>(2 de abril)</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8-11T11:47:40.187" idx="8">
    <p:pos x="10" y="10"/>
    <p:text>(fecha: 7 de julio)</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4C277-FC8F-4B1E-8864-0B6350BFCD92}" type="datetimeFigureOut">
              <a:rPr lang="es-419" smtClean="0"/>
              <a:pPr/>
              <a:t>23/7/2024</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36AFF-3620-4C48-B056-7773E7203FD3}" type="slidenum">
              <a:rPr lang="es-419" smtClean="0"/>
              <a:pPr/>
              <a:t>‹Nº›</a:t>
            </a:fld>
            <a:endParaRPr lang="es-419"/>
          </a:p>
        </p:txBody>
      </p:sp>
    </p:spTree>
    <p:extLst>
      <p:ext uri="{BB962C8B-B14F-4D97-AF65-F5344CB8AC3E}">
        <p14:creationId xmlns:p14="http://schemas.microsoft.com/office/powerpoint/2010/main" val="233718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DF236AFF-3620-4C48-B056-7773E7203FD3}" type="slidenum">
              <a:rPr lang="es-419" smtClean="0"/>
              <a:pPr/>
              <a:t>43</a:t>
            </a:fld>
            <a:endParaRPr lang="es-419"/>
          </a:p>
        </p:txBody>
      </p:sp>
    </p:spTree>
    <p:extLst>
      <p:ext uri="{BB962C8B-B14F-4D97-AF65-F5344CB8AC3E}">
        <p14:creationId xmlns:p14="http://schemas.microsoft.com/office/powerpoint/2010/main" val="55199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551CE7-8280-46A0-B552-EEAAF25F55A6}"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155972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51CE7-8280-46A0-B552-EEAAF25F55A6}"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159843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51CE7-8280-46A0-B552-EEAAF25F55A6}"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1897033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6C9B4-0731-440A-8B2F-2628FEC24A8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DO"/>
          </a:p>
        </p:txBody>
      </p:sp>
      <p:sp>
        <p:nvSpPr>
          <p:cNvPr id="3" name="Subtítulo 2">
            <a:extLst>
              <a:ext uri="{FF2B5EF4-FFF2-40B4-BE49-F238E27FC236}">
                <a16:creationId xmlns:a16="http://schemas.microsoft.com/office/drawing/2014/main" id="{EA88626D-B127-45A5-984C-79A8E432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DO"/>
          </a:p>
        </p:txBody>
      </p:sp>
      <p:sp>
        <p:nvSpPr>
          <p:cNvPr id="4" name="Marcador de fecha 3">
            <a:extLst>
              <a:ext uri="{FF2B5EF4-FFF2-40B4-BE49-F238E27FC236}">
                <a16:creationId xmlns:a16="http://schemas.microsoft.com/office/drawing/2014/main" id="{4BB5782F-4CD9-4A60-AFD1-8184339658C9}"/>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5" name="Marcador de pie de página 4">
            <a:extLst>
              <a:ext uri="{FF2B5EF4-FFF2-40B4-BE49-F238E27FC236}">
                <a16:creationId xmlns:a16="http://schemas.microsoft.com/office/drawing/2014/main" id="{58478EB0-9BA1-4919-8E73-77779B2E7405}"/>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EA19CE5C-37B9-47E0-B43E-B9D413CE0C12}"/>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2754041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C9494-DD0C-4492-93E2-EF0DEEB6D822}"/>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74E9B4D6-05DE-44B0-AC13-251A6D1A0DD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85BADF5E-357A-48E7-B90B-349E01196BD3}"/>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5" name="Marcador de pie de página 4">
            <a:extLst>
              <a:ext uri="{FF2B5EF4-FFF2-40B4-BE49-F238E27FC236}">
                <a16:creationId xmlns:a16="http://schemas.microsoft.com/office/drawing/2014/main" id="{7EB2769F-AB29-49C0-A9E7-A639C277D896}"/>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1B217398-9B19-4305-A23F-05E57BB9BF55}"/>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1110410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1F15F-9AEF-4BAF-B664-2BE595FDC28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78C93218-6F5A-4291-93A5-44912C334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7E52C02-6508-47F9-B896-34AF5E772DF1}"/>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5" name="Marcador de pie de página 4">
            <a:extLst>
              <a:ext uri="{FF2B5EF4-FFF2-40B4-BE49-F238E27FC236}">
                <a16:creationId xmlns:a16="http://schemas.microsoft.com/office/drawing/2014/main" id="{76401640-588B-4843-A918-9A2C6D900A94}"/>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C0698F57-5CF5-45F3-9C17-4D94E9EE3080}"/>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120215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9DAE8-CAB0-4749-B971-95FF0BF8C17E}"/>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9382EFE2-48F2-456D-80CF-92EA829EBCA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a:extLst>
              <a:ext uri="{FF2B5EF4-FFF2-40B4-BE49-F238E27FC236}">
                <a16:creationId xmlns:a16="http://schemas.microsoft.com/office/drawing/2014/main" id="{56CB21C5-C759-406B-8482-7D84511291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4">
            <a:extLst>
              <a:ext uri="{FF2B5EF4-FFF2-40B4-BE49-F238E27FC236}">
                <a16:creationId xmlns:a16="http://schemas.microsoft.com/office/drawing/2014/main" id="{61431170-91BD-44A2-819A-11A3C1A9B493}"/>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6" name="Marcador de pie de página 5">
            <a:extLst>
              <a:ext uri="{FF2B5EF4-FFF2-40B4-BE49-F238E27FC236}">
                <a16:creationId xmlns:a16="http://schemas.microsoft.com/office/drawing/2014/main" id="{09CF727B-F2F3-4665-B776-9E901BE5D29A}"/>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619EE681-6695-4AAB-BABA-1F3C2F85D1A1}"/>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3238205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DF85F4-3E48-4019-B670-29AAF5E581E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ACA2E74E-1CBE-4395-9648-8764E4927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470783-4434-42DD-9E61-09408C006A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a:extLst>
              <a:ext uri="{FF2B5EF4-FFF2-40B4-BE49-F238E27FC236}">
                <a16:creationId xmlns:a16="http://schemas.microsoft.com/office/drawing/2014/main" id="{583CA5B4-E9C1-4494-82FC-F4BB4DF2A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C04EBD-DC40-4F91-A4B8-DF8680DE38E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6">
            <a:extLst>
              <a:ext uri="{FF2B5EF4-FFF2-40B4-BE49-F238E27FC236}">
                <a16:creationId xmlns:a16="http://schemas.microsoft.com/office/drawing/2014/main" id="{667DC973-8D2C-46D1-B84D-735411D4FD01}"/>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8" name="Marcador de pie de página 7">
            <a:extLst>
              <a:ext uri="{FF2B5EF4-FFF2-40B4-BE49-F238E27FC236}">
                <a16:creationId xmlns:a16="http://schemas.microsoft.com/office/drawing/2014/main" id="{C874DB5D-08E5-4F11-AED0-F6CECFC615DC}"/>
              </a:ext>
            </a:extLst>
          </p:cNvPr>
          <p:cNvSpPr>
            <a:spLocks noGrp="1"/>
          </p:cNvSpPr>
          <p:nvPr>
            <p:ph type="ftr" sz="quarter" idx="11"/>
          </p:nvPr>
        </p:nvSpPr>
        <p:spPr/>
        <p:txBody>
          <a:bodyPr/>
          <a:lstStyle/>
          <a:p>
            <a:endParaRPr lang="es-DO"/>
          </a:p>
        </p:txBody>
      </p:sp>
      <p:sp>
        <p:nvSpPr>
          <p:cNvPr id="9" name="Marcador de número de diapositiva 8">
            <a:extLst>
              <a:ext uri="{FF2B5EF4-FFF2-40B4-BE49-F238E27FC236}">
                <a16:creationId xmlns:a16="http://schemas.microsoft.com/office/drawing/2014/main" id="{F03F4E1F-98EC-4DA9-911D-5155618C86AD}"/>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2761691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259999-6CBA-4FEC-A7F1-D4503A4C0935}"/>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fecha 2">
            <a:extLst>
              <a:ext uri="{FF2B5EF4-FFF2-40B4-BE49-F238E27FC236}">
                <a16:creationId xmlns:a16="http://schemas.microsoft.com/office/drawing/2014/main" id="{9B183A61-B1CD-4B6F-BB7E-FE88BCAB6F31}"/>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4" name="Marcador de pie de página 3">
            <a:extLst>
              <a:ext uri="{FF2B5EF4-FFF2-40B4-BE49-F238E27FC236}">
                <a16:creationId xmlns:a16="http://schemas.microsoft.com/office/drawing/2014/main" id="{A5E0647E-E30E-4AC8-A13E-40C84B6A4401}"/>
              </a:ext>
            </a:extLst>
          </p:cNvPr>
          <p:cNvSpPr>
            <a:spLocks noGrp="1"/>
          </p:cNvSpPr>
          <p:nvPr>
            <p:ph type="ftr" sz="quarter" idx="11"/>
          </p:nvPr>
        </p:nvSpPr>
        <p:spPr/>
        <p:txBody>
          <a:bodyPr/>
          <a:lstStyle/>
          <a:p>
            <a:endParaRPr lang="es-DO"/>
          </a:p>
        </p:txBody>
      </p:sp>
      <p:sp>
        <p:nvSpPr>
          <p:cNvPr id="5" name="Marcador de número de diapositiva 4">
            <a:extLst>
              <a:ext uri="{FF2B5EF4-FFF2-40B4-BE49-F238E27FC236}">
                <a16:creationId xmlns:a16="http://schemas.microsoft.com/office/drawing/2014/main" id="{1603A1B4-0482-4E76-B953-EAB5621430A8}"/>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1848074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0696F4-C71F-49A4-BBCB-8B91A5ABB928}"/>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3" name="Marcador de pie de página 2">
            <a:extLst>
              <a:ext uri="{FF2B5EF4-FFF2-40B4-BE49-F238E27FC236}">
                <a16:creationId xmlns:a16="http://schemas.microsoft.com/office/drawing/2014/main" id="{1DD681E6-C7B4-4B17-AA3F-FF7965FF3231}"/>
              </a:ext>
            </a:extLst>
          </p:cNvPr>
          <p:cNvSpPr>
            <a:spLocks noGrp="1"/>
          </p:cNvSpPr>
          <p:nvPr>
            <p:ph type="ftr" sz="quarter" idx="11"/>
          </p:nvPr>
        </p:nvSpPr>
        <p:spPr/>
        <p:txBody>
          <a:bodyPr/>
          <a:lstStyle/>
          <a:p>
            <a:endParaRPr lang="es-DO"/>
          </a:p>
        </p:txBody>
      </p:sp>
      <p:sp>
        <p:nvSpPr>
          <p:cNvPr id="4" name="Marcador de número de diapositiva 3">
            <a:extLst>
              <a:ext uri="{FF2B5EF4-FFF2-40B4-BE49-F238E27FC236}">
                <a16:creationId xmlns:a16="http://schemas.microsoft.com/office/drawing/2014/main" id="{7E3337D9-A46F-4EF1-A5AE-F1455E284E1F}"/>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2484604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9D9EB5-79F8-47DD-8405-3A9C2B2CCD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436EE28B-32A5-4E74-B1FD-F100AAF1F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a:extLst>
              <a:ext uri="{FF2B5EF4-FFF2-40B4-BE49-F238E27FC236}">
                <a16:creationId xmlns:a16="http://schemas.microsoft.com/office/drawing/2014/main" id="{810F42AA-1C9D-4119-941F-F51263489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44AED5-A8A6-40DA-9A7F-8868DBE7E5E5}"/>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6" name="Marcador de pie de página 5">
            <a:extLst>
              <a:ext uri="{FF2B5EF4-FFF2-40B4-BE49-F238E27FC236}">
                <a16:creationId xmlns:a16="http://schemas.microsoft.com/office/drawing/2014/main" id="{2414D974-992A-4B58-AB5F-48C58B730C54}"/>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9C977E5E-7724-466C-B4B5-6D5F43B60D75}"/>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349407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51CE7-8280-46A0-B552-EEAAF25F55A6}"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343143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B8029E-DA38-4E6A-855E-1044D62413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posición de imagen 2">
            <a:extLst>
              <a:ext uri="{FF2B5EF4-FFF2-40B4-BE49-F238E27FC236}">
                <a16:creationId xmlns:a16="http://schemas.microsoft.com/office/drawing/2014/main" id="{AFD6807A-16F1-453C-8CE8-E0B2CD935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a:extLst>
              <a:ext uri="{FF2B5EF4-FFF2-40B4-BE49-F238E27FC236}">
                <a16:creationId xmlns:a16="http://schemas.microsoft.com/office/drawing/2014/main" id="{4CCDD133-B97D-4F81-AD15-57DD53917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241E84-B6FA-432B-A454-5FF6517EE3ED}"/>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6" name="Marcador de pie de página 5">
            <a:extLst>
              <a:ext uri="{FF2B5EF4-FFF2-40B4-BE49-F238E27FC236}">
                <a16:creationId xmlns:a16="http://schemas.microsoft.com/office/drawing/2014/main" id="{7AB4DE14-68E9-4664-8C3A-0049CD01DBC0}"/>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E5F82E51-F6AD-4AB3-AEED-3B0AB7F0245F}"/>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2400361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D499A-C225-4538-A47E-355579D9B69B}"/>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texto vertical 2">
            <a:extLst>
              <a:ext uri="{FF2B5EF4-FFF2-40B4-BE49-F238E27FC236}">
                <a16:creationId xmlns:a16="http://schemas.microsoft.com/office/drawing/2014/main" id="{B01B6922-43A3-4396-970F-2CDD7F40E9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7BCB0BC4-7BB0-4CA6-B8CB-0AF421BD993B}"/>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5" name="Marcador de pie de página 4">
            <a:extLst>
              <a:ext uri="{FF2B5EF4-FFF2-40B4-BE49-F238E27FC236}">
                <a16:creationId xmlns:a16="http://schemas.microsoft.com/office/drawing/2014/main" id="{71BB8C18-0BD0-4567-BDC6-28141150B140}"/>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6A39C365-AA8D-4232-8F2D-D2F01AB13CA1}"/>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2850371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B6BBB6A-229A-402E-A32C-C825E30D35E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DO"/>
          </a:p>
        </p:txBody>
      </p:sp>
      <p:sp>
        <p:nvSpPr>
          <p:cNvPr id="3" name="Marcador de texto vertical 2">
            <a:extLst>
              <a:ext uri="{FF2B5EF4-FFF2-40B4-BE49-F238E27FC236}">
                <a16:creationId xmlns:a16="http://schemas.microsoft.com/office/drawing/2014/main" id="{C6096F35-AEF2-4AF3-9A05-59D0DFC047B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6319F5BB-055D-46C3-A9F1-E8853BA9EC62}"/>
              </a:ext>
            </a:extLst>
          </p:cNvPr>
          <p:cNvSpPr>
            <a:spLocks noGrp="1"/>
          </p:cNvSpPr>
          <p:nvPr>
            <p:ph type="dt" sz="half" idx="10"/>
          </p:nvPr>
        </p:nvSpPr>
        <p:spPr/>
        <p:txBody>
          <a:bodyPr/>
          <a:lstStyle/>
          <a:p>
            <a:fld id="{DA597E42-5D92-4AE3-A96F-CF6DA3F58B04}" type="datetimeFigureOut">
              <a:rPr lang="es-DO" smtClean="0"/>
              <a:t>23/7/2024</a:t>
            </a:fld>
            <a:endParaRPr lang="es-DO"/>
          </a:p>
        </p:txBody>
      </p:sp>
      <p:sp>
        <p:nvSpPr>
          <p:cNvPr id="5" name="Marcador de pie de página 4">
            <a:extLst>
              <a:ext uri="{FF2B5EF4-FFF2-40B4-BE49-F238E27FC236}">
                <a16:creationId xmlns:a16="http://schemas.microsoft.com/office/drawing/2014/main" id="{ECD84830-A381-411C-9D7D-C487B5914754}"/>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47459EEB-6F02-4D82-9947-2C345B8C5BC3}"/>
              </a:ext>
            </a:extLst>
          </p:cNvPr>
          <p:cNvSpPr>
            <a:spLocks noGrp="1"/>
          </p:cNvSpPr>
          <p:nvPr>
            <p:ph type="sldNum" sz="quarter" idx="12"/>
          </p:nvPr>
        </p:nvSpPr>
        <p:spPr/>
        <p:txBody>
          <a:bodyPr/>
          <a:lstStyle/>
          <a:p>
            <a:fld id="{6A19C640-CAD5-49CC-A337-9C74A694DE3D}" type="slidenum">
              <a:rPr lang="es-DO" smtClean="0"/>
              <a:t>‹Nº›</a:t>
            </a:fld>
            <a:endParaRPr lang="es-DO"/>
          </a:p>
        </p:txBody>
      </p:sp>
    </p:spTree>
    <p:extLst>
      <p:ext uri="{BB962C8B-B14F-4D97-AF65-F5344CB8AC3E}">
        <p14:creationId xmlns:p14="http://schemas.microsoft.com/office/powerpoint/2010/main" val="305186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36E38-C3BA-4BCF-8F56-251815C0218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DO"/>
          </a:p>
        </p:txBody>
      </p:sp>
      <p:sp>
        <p:nvSpPr>
          <p:cNvPr id="3" name="Subtítulo 2">
            <a:extLst>
              <a:ext uri="{FF2B5EF4-FFF2-40B4-BE49-F238E27FC236}">
                <a16:creationId xmlns:a16="http://schemas.microsoft.com/office/drawing/2014/main" id="{7A061E36-A573-4A16-8AEA-1F58D9844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DO"/>
          </a:p>
        </p:txBody>
      </p:sp>
      <p:sp>
        <p:nvSpPr>
          <p:cNvPr id="4" name="Marcador de fecha 3">
            <a:extLst>
              <a:ext uri="{FF2B5EF4-FFF2-40B4-BE49-F238E27FC236}">
                <a16:creationId xmlns:a16="http://schemas.microsoft.com/office/drawing/2014/main" id="{B661F728-0B92-4747-9872-2C655F67CB51}"/>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5" name="Marcador de pie de página 4">
            <a:extLst>
              <a:ext uri="{FF2B5EF4-FFF2-40B4-BE49-F238E27FC236}">
                <a16:creationId xmlns:a16="http://schemas.microsoft.com/office/drawing/2014/main" id="{5786A73B-0F3D-422C-BC6E-869B187C02B3}"/>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1F7F545C-4806-467D-AFD8-9B939676889F}"/>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227189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A8028-F997-41AC-BE76-AF29E1123374}"/>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67D51323-AF40-44A5-B290-B091BABF155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CC93D971-6133-48D3-9C76-97184865C67D}"/>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5" name="Marcador de pie de página 4">
            <a:extLst>
              <a:ext uri="{FF2B5EF4-FFF2-40B4-BE49-F238E27FC236}">
                <a16:creationId xmlns:a16="http://schemas.microsoft.com/office/drawing/2014/main" id="{E3993ABD-53A3-49C9-B00A-6245009147CA}"/>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14C31FCD-9BFA-4890-B671-5F6327095E3D}"/>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187731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7A013-1C68-4744-856C-1C0F245D42F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366E893A-C887-4B23-B836-FC476EC974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EC0F69-AA0E-47B2-A52D-A5357BEB5583}"/>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5" name="Marcador de pie de página 4">
            <a:extLst>
              <a:ext uri="{FF2B5EF4-FFF2-40B4-BE49-F238E27FC236}">
                <a16:creationId xmlns:a16="http://schemas.microsoft.com/office/drawing/2014/main" id="{F4EF01CA-B7E2-4E39-AAAE-A900D9E69663}"/>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C8103B3C-8A40-4B94-B1EA-C97CEA81C6E6}"/>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538336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98B2A-259F-49F1-8853-0EB48F6B8DB6}"/>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69487039-DF49-4383-8362-4E11B1C763D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a:extLst>
              <a:ext uri="{FF2B5EF4-FFF2-40B4-BE49-F238E27FC236}">
                <a16:creationId xmlns:a16="http://schemas.microsoft.com/office/drawing/2014/main" id="{7A716C1A-ECDD-48C6-99E0-AC33590061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4">
            <a:extLst>
              <a:ext uri="{FF2B5EF4-FFF2-40B4-BE49-F238E27FC236}">
                <a16:creationId xmlns:a16="http://schemas.microsoft.com/office/drawing/2014/main" id="{D4EDB291-0D2D-4E71-BA08-55CC23E3E2C6}"/>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6" name="Marcador de pie de página 5">
            <a:extLst>
              <a:ext uri="{FF2B5EF4-FFF2-40B4-BE49-F238E27FC236}">
                <a16:creationId xmlns:a16="http://schemas.microsoft.com/office/drawing/2014/main" id="{3F60424A-9B51-4D3D-AA21-C8BAC5B36565}"/>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7F66AAEF-4765-4603-82E9-C213F541E414}"/>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1575646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2A9DEB-EC5F-404C-B317-7FF578FD5CF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C850792E-A86D-4079-8C51-33F53EAFB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F7F65B-BFA5-4BCD-BB93-625B8A0ED72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a:extLst>
              <a:ext uri="{FF2B5EF4-FFF2-40B4-BE49-F238E27FC236}">
                <a16:creationId xmlns:a16="http://schemas.microsoft.com/office/drawing/2014/main" id="{353D855B-0292-4CAD-8844-E878F0376F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5F2D303-5067-4A23-B7E2-4AC0A054229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6">
            <a:extLst>
              <a:ext uri="{FF2B5EF4-FFF2-40B4-BE49-F238E27FC236}">
                <a16:creationId xmlns:a16="http://schemas.microsoft.com/office/drawing/2014/main" id="{ACDA7E78-3B64-4AE6-B859-00085453C143}"/>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8" name="Marcador de pie de página 7">
            <a:extLst>
              <a:ext uri="{FF2B5EF4-FFF2-40B4-BE49-F238E27FC236}">
                <a16:creationId xmlns:a16="http://schemas.microsoft.com/office/drawing/2014/main" id="{E2F9FAC9-85E5-4FCA-A27F-92FB4A5779E3}"/>
              </a:ext>
            </a:extLst>
          </p:cNvPr>
          <p:cNvSpPr>
            <a:spLocks noGrp="1"/>
          </p:cNvSpPr>
          <p:nvPr>
            <p:ph type="ftr" sz="quarter" idx="11"/>
          </p:nvPr>
        </p:nvSpPr>
        <p:spPr/>
        <p:txBody>
          <a:bodyPr/>
          <a:lstStyle/>
          <a:p>
            <a:endParaRPr lang="es-DO"/>
          </a:p>
        </p:txBody>
      </p:sp>
      <p:sp>
        <p:nvSpPr>
          <p:cNvPr id="9" name="Marcador de número de diapositiva 8">
            <a:extLst>
              <a:ext uri="{FF2B5EF4-FFF2-40B4-BE49-F238E27FC236}">
                <a16:creationId xmlns:a16="http://schemas.microsoft.com/office/drawing/2014/main" id="{BBD4F82B-70C8-4692-8E67-5B788C66F9F8}"/>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3587940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90AC8-402A-442D-BF57-00E263C7ED73}"/>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fecha 2">
            <a:extLst>
              <a:ext uri="{FF2B5EF4-FFF2-40B4-BE49-F238E27FC236}">
                <a16:creationId xmlns:a16="http://schemas.microsoft.com/office/drawing/2014/main" id="{78D4A827-EE0F-4D03-8135-C46DE487E002}"/>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4" name="Marcador de pie de página 3">
            <a:extLst>
              <a:ext uri="{FF2B5EF4-FFF2-40B4-BE49-F238E27FC236}">
                <a16:creationId xmlns:a16="http://schemas.microsoft.com/office/drawing/2014/main" id="{E27B836A-4D03-4663-8227-C25C0ECC5FD7}"/>
              </a:ext>
            </a:extLst>
          </p:cNvPr>
          <p:cNvSpPr>
            <a:spLocks noGrp="1"/>
          </p:cNvSpPr>
          <p:nvPr>
            <p:ph type="ftr" sz="quarter" idx="11"/>
          </p:nvPr>
        </p:nvSpPr>
        <p:spPr/>
        <p:txBody>
          <a:bodyPr/>
          <a:lstStyle/>
          <a:p>
            <a:endParaRPr lang="es-DO"/>
          </a:p>
        </p:txBody>
      </p:sp>
      <p:sp>
        <p:nvSpPr>
          <p:cNvPr id="5" name="Marcador de número de diapositiva 4">
            <a:extLst>
              <a:ext uri="{FF2B5EF4-FFF2-40B4-BE49-F238E27FC236}">
                <a16:creationId xmlns:a16="http://schemas.microsoft.com/office/drawing/2014/main" id="{042A8BA9-6EF8-4B8C-8AE3-394AA8F2A686}"/>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22728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484B8E4-4E5F-467E-8017-F7A55B796308}"/>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3" name="Marcador de pie de página 2">
            <a:extLst>
              <a:ext uri="{FF2B5EF4-FFF2-40B4-BE49-F238E27FC236}">
                <a16:creationId xmlns:a16="http://schemas.microsoft.com/office/drawing/2014/main" id="{105FD6B9-3BB6-4916-B048-90CC24B25865}"/>
              </a:ext>
            </a:extLst>
          </p:cNvPr>
          <p:cNvSpPr>
            <a:spLocks noGrp="1"/>
          </p:cNvSpPr>
          <p:nvPr>
            <p:ph type="ftr" sz="quarter" idx="11"/>
          </p:nvPr>
        </p:nvSpPr>
        <p:spPr/>
        <p:txBody>
          <a:bodyPr/>
          <a:lstStyle/>
          <a:p>
            <a:endParaRPr lang="es-DO"/>
          </a:p>
        </p:txBody>
      </p:sp>
      <p:sp>
        <p:nvSpPr>
          <p:cNvPr id="4" name="Marcador de número de diapositiva 3">
            <a:extLst>
              <a:ext uri="{FF2B5EF4-FFF2-40B4-BE49-F238E27FC236}">
                <a16:creationId xmlns:a16="http://schemas.microsoft.com/office/drawing/2014/main" id="{AAB0CD61-691E-4364-BCAA-880220E9EF7D}"/>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19961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551CE7-8280-46A0-B552-EEAAF25F55A6}"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2837037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097C3B-0B10-43F5-9E8E-FB67FF4A05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9C1933B8-A201-442A-B9AE-2E42BD4ED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a:extLst>
              <a:ext uri="{FF2B5EF4-FFF2-40B4-BE49-F238E27FC236}">
                <a16:creationId xmlns:a16="http://schemas.microsoft.com/office/drawing/2014/main" id="{22B33FCE-0E22-4EA7-B64C-E1808AB43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6F5AA0F-47CC-40B4-A014-950F74B84B57}"/>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6" name="Marcador de pie de página 5">
            <a:extLst>
              <a:ext uri="{FF2B5EF4-FFF2-40B4-BE49-F238E27FC236}">
                <a16:creationId xmlns:a16="http://schemas.microsoft.com/office/drawing/2014/main" id="{0AE6D1C6-344F-4C48-8300-7C1420243E5D}"/>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4FD14CAD-9A79-42A2-8061-61452E1A1EE8}"/>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3672180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A54BC-2373-4414-A842-011E32593A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posición de imagen 2">
            <a:extLst>
              <a:ext uri="{FF2B5EF4-FFF2-40B4-BE49-F238E27FC236}">
                <a16:creationId xmlns:a16="http://schemas.microsoft.com/office/drawing/2014/main" id="{FE4F38DC-5597-4A57-AB66-9C387E321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a:extLst>
              <a:ext uri="{FF2B5EF4-FFF2-40B4-BE49-F238E27FC236}">
                <a16:creationId xmlns:a16="http://schemas.microsoft.com/office/drawing/2014/main" id="{38C82C96-BE70-4D0E-9F43-40EE443C2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3FAD73-E191-4560-8296-768275498278}"/>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6" name="Marcador de pie de página 5">
            <a:extLst>
              <a:ext uri="{FF2B5EF4-FFF2-40B4-BE49-F238E27FC236}">
                <a16:creationId xmlns:a16="http://schemas.microsoft.com/office/drawing/2014/main" id="{492C81D0-0E61-4F00-BA0E-603AB0629BEA}"/>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129D774A-AC95-41E5-AA5A-AAC173D3F87A}"/>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2169821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737D-6D08-4CA4-8F9A-B6434598C8A5}"/>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texto vertical 2">
            <a:extLst>
              <a:ext uri="{FF2B5EF4-FFF2-40B4-BE49-F238E27FC236}">
                <a16:creationId xmlns:a16="http://schemas.microsoft.com/office/drawing/2014/main" id="{053EF93E-B9A4-4E39-ABD0-9A712022A5A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568702DA-A32C-45B7-BFF9-BFBE73FD95D2}"/>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5" name="Marcador de pie de página 4">
            <a:extLst>
              <a:ext uri="{FF2B5EF4-FFF2-40B4-BE49-F238E27FC236}">
                <a16:creationId xmlns:a16="http://schemas.microsoft.com/office/drawing/2014/main" id="{E072E7FF-A708-4FC9-8FAC-27CC59FBCC98}"/>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5289DAEE-C4C8-4EA0-8E17-EBB4354C2225}"/>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2356917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AF00648-2573-43CB-8030-A638F7EAFF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DO"/>
          </a:p>
        </p:txBody>
      </p:sp>
      <p:sp>
        <p:nvSpPr>
          <p:cNvPr id="3" name="Marcador de texto vertical 2">
            <a:extLst>
              <a:ext uri="{FF2B5EF4-FFF2-40B4-BE49-F238E27FC236}">
                <a16:creationId xmlns:a16="http://schemas.microsoft.com/office/drawing/2014/main" id="{835F33A5-68C6-49C1-8D23-123ED304397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1C0E7561-A11D-4E0D-B733-4CD03BFDC6F6}"/>
              </a:ext>
            </a:extLst>
          </p:cNvPr>
          <p:cNvSpPr>
            <a:spLocks noGrp="1"/>
          </p:cNvSpPr>
          <p:nvPr>
            <p:ph type="dt" sz="half" idx="10"/>
          </p:nvPr>
        </p:nvSpPr>
        <p:spPr/>
        <p:txBody>
          <a:bodyPr/>
          <a:lstStyle/>
          <a:p>
            <a:fld id="{5A6A22A4-373A-4452-927C-DDEE53E57201}" type="datetimeFigureOut">
              <a:rPr lang="es-DO" smtClean="0"/>
              <a:pPr/>
              <a:t>23/7/2024</a:t>
            </a:fld>
            <a:endParaRPr lang="es-DO"/>
          </a:p>
        </p:txBody>
      </p:sp>
      <p:sp>
        <p:nvSpPr>
          <p:cNvPr id="5" name="Marcador de pie de página 4">
            <a:extLst>
              <a:ext uri="{FF2B5EF4-FFF2-40B4-BE49-F238E27FC236}">
                <a16:creationId xmlns:a16="http://schemas.microsoft.com/office/drawing/2014/main" id="{7FF69EDE-7BD4-4AE5-9C0F-E24A37F3246F}"/>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4FBF0C0E-322B-434E-8820-14E33716E153}"/>
              </a:ext>
            </a:extLst>
          </p:cNvPr>
          <p:cNvSpPr>
            <a:spLocks noGrp="1"/>
          </p:cNvSpPr>
          <p:nvPr>
            <p:ph type="sldNum" sz="quarter" idx="12"/>
          </p:nvPr>
        </p:nvSpPr>
        <p:spPr/>
        <p:txBody>
          <a:bodyPr/>
          <a:lstStyle/>
          <a:p>
            <a:fld id="{0B6339AC-16B4-4C60-AE40-19666C34D387}" type="slidenum">
              <a:rPr lang="es-DO" smtClean="0"/>
              <a:pPr/>
              <a:t>‹Nº›</a:t>
            </a:fld>
            <a:endParaRPr lang="es-DO"/>
          </a:p>
        </p:txBody>
      </p:sp>
    </p:spTree>
    <p:extLst>
      <p:ext uri="{BB962C8B-B14F-4D97-AF65-F5344CB8AC3E}">
        <p14:creationId xmlns:p14="http://schemas.microsoft.com/office/powerpoint/2010/main" val="97389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551CE7-8280-46A0-B552-EEAAF25F55A6}"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1781627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551CE7-8280-46A0-B552-EEAAF25F55A6}" type="datetimeFigureOut">
              <a:rPr lang="en-US" smtClean="0"/>
              <a:pPr/>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222469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551CE7-8280-46A0-B552-EEAAF25F55A6}" type="datetimeFigureOut">
              <a:rPr lang="en-US" smtClean="0"/>
              <a:pPr/>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400841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51CE7-8280-46A0-B552-EEAAF25F55A6}" type="datetimeFigureOut">
              <a:rPr lang="en-US" smtClean="0"/>
              <a:pPr/>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124100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551CE7-8280-46A0-B552-EEAAF25F55A6}"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427577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551CE7-8280-46A0-B552-EEAAF25F55A6}"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CBB6E-A1C3-419F-9358-252D5A0CAC8C}" type="slidenum">
              <a:rPr lang="en-US" smtClean="0"/>
              <a:pPr/>
              <a:t>‹Nº›</a:t>
            </a:fld>
            <a:endParaRPr lang="en-US"/>
          </a:p>
        </p:txBody>
      </p:sp>
    </p:spTree>
    <p:extLst>
      <p:ext uri="{BB962C8B-B14F-4D97-AF65-F5344CB8AC3E}">
        <p14:creationId xmlns:p14="http://schemas.microsoft.com/office/powerpoint/2010/main" val="169523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51CE7-8280-46A0-B552-EEAAF25F55A6}" type="datetimeFigureOut">
              <a:rPr lang="en-US" smtClean="0"/>
              <a:pPr/>
              <a:t>7/23/2024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CBB6E-A1C3-419F-9358-252D5A0CAC8C}" type="slidenum">
              <a:rPr lang="en-US" smtClean="0"/>
              <a:pPr/>
              <a:t>‹Nº›</a:t>
            </a:fld>
            <a:endParaRPr lang="en-US"/>
          </a:p>
        </p:txBody>
      </p:sp>
    </p:spTree>
    <p:extLst>
      <p:ext uri="{BB962C8B-B14F-4D97-AF65-F5344CB8AC3E}">
        <p14:creationId xmlns:p14="http://schemas.microsoft.com/office/powerpoint/2010/main" val="405190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940EFD5-91D1-4360-A480-FF704BE87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8EE17E8D-DA53-417F-896F-FCC9656E4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731533B7-A43B-457D-B61C-E99DF34CAF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97E42-5D92-4AE3-A96F-CF6DA3F58B04}" type="datetimeFigureOut">
              <a:rPr lang="es-DO" smtClean="0"/>
              <a:t>23/7/2024</a:t>
            </a:fld>
            <a:endParaRPr lang="es-DO"/>
          </a:p>
        </p:txBody>
      </p:sp>
      <p:sp>
        <p:nvSpPr>
          <p:cNvPr id="5" name="Marcador de pie de página 4">
            <a:extLst>
              <a:ext uri="{FF2B5EF4-FFF2-40B4-BE49-F238E27FC236}">
                <a16:creationId xmlns:a16="http://schemas.microsoft.com/office/drawing/2014/main" id="{483B8940-DE55-463C-88B6-80DEA3063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a:extLst>
              <a:ext uri="{FF2B5EF4-FFF2-40B4-BE49-F238E27FC236}">
                <a16:creationId xmlns:a16="http://schemas.microsoft.com/office/drawing/2014/main" id="{309C9890-E656-48CD-B865-FD6E1863F2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9C640-CAD5-49CC-A337-9C74A694DE3D}" type="slidenum">
              <a:rPr lang="es-DO" smtClean="0"/>
              <a:t>‹Nº›</a:t>
            </a:fld>
            <a:endParaRPr lang="es-DO"/>
          </a:p>
        </p:txBody>
      </p:sp>
    </p:spTree>
    <p:extLst>
      <p:ext uri="{BB962C8B-B14F-4D97-AF65-F5344CB8AC3E}">
        <p14:creationId xmlns:p14="http://schemas.microsoft.com/office/powerpoint/2010/main" val="2469163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C7E051-D7CD-4239-83F0-61735EDFE7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8B4A08D0-0E60-4ACE-AF3D-4A8D39DDF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041B36C2-94AE-4075-BE30-738E416F1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A22A4-373A-4452-927C-DDEE53E57201}" type="datetimeFigureOut">
              <a:rPr lang="es-DO" smtClean="0"/>
              <a:pPr/>
              <a:t>23/7/2024</a:t>
            </a:fld>
            <a:endParaRPr lang="es-DO"/>
          </a:p>
        </p:txBody>
      </p:sp>
      <p:sp>
        <p:nvSpPr>
          <p:cNvPr id="5" name="Marcador de pie de página 4">
            <a:extLst>
              <a:ext uri="{FF2B5EF4-FFF2-40B4-BE49-F238E27FC236}">
                <a16:creationId xmlns:a16="http://schemas.microsoft.com/office/drawing/2014/main" id="{4DAF1E49-D332-4D06-801E-9F7AD8895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a:extLst>
              <a:ext uri="{FF2B5EF4-FFF2-40B4-BE49-F238E27FC236}">
                <a16:creationId xmlns:a16="http://schemas.microsoft.com/office/drawing/2014/main" id="{46C069FA-9F80-4953-8D8B-9F1FC8010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339AC-16B4-4C60-AE40-19666C34D387}" type="slidenum">
              <a:rPr lang="es-DO" smtClean="0"/>
              <a:pPr/>
              <a:t>‹Nº›</a:t>
            </a:fld>
            <a:endParaRPr lang="es-DO"/>
          </a:p>
        </p:txBody>
      </p:sp>
    </p:spTree>
    <p:extLst>
      <p:ext uri="{BB962C8B-B14F-4D97-AF65-F5344CB8AC3E}">
        <p14:creationId xmlns:p14="http://schemas.microsoft.com/office/powerpoint/2010/main" val="3088927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jpeg"/><Relationship Id="rId2"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8.jpg"/><Relationship Id="rId7" Type="http://schemas.openxmlformats.org/officeDocument/2006/relationships/image" Target="../media/image8.png"/><Relationship Id="rId2"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42.jpeg"/><Relationship Id="rId7"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46.jpeg"/><Relationship Id="rId7"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8.png"/><Relationship Id="rId2" Type="http://schemas.openxmlformats.org/officeDocument/2006/relationships/image" Target="../media/image56.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59.jp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8.png"/><Relationship Id="rId2" Type="http://schemas.openxmlformats.org/officeDocument/2006/relationships/image" Target="../media/image60.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3.jp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8.pn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8.pn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pn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81.jpg"/></Relationships>
</file>

<file path=ppt/slides/_rels/slide2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84.jp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8.png"/><Relationship Id="rId2" Type="http://schemas.openxmlformats.org/officeDocument/2006/relationships/image" Target="../media/image85.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88.jpg"/><Relationship Id="rId4" Type="http://schemas.openxmlformats.org/officeDocument/2006/relationships/image" Target="../media/image87.jp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8.pn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8.pn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97.jpe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8.png"/><Relationship Id="rId2" Type="http://schemas.openxmlformats.org/officeDocument/2006/relationships/image" Target="../media/image98.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01.jpg"/><Relationship Id="rId4" Type="http://schemas.openxmlformats.org/officeDocument/2006/relationships/image" Target="../media/image100.jp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8.pn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07.jpe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8.png"/><Relationship Id="rId2" Type="http://schemas.openxmlformats.org/officeDocument/2006/relationships/image" Target="../media/image108.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11.jpg"/><Relationship Id="rId4" Type="http://schemas.openxmlformats.org/officeDocument/2006/relationships/image" Target="../media/image110.jpg"/></Relationships>
</file>

<file path=ppt/slides/_rels/slide32.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8.png"/><Relationship Id="rId2" Type="http://schemas.openxmlformats.org/officeDocument/2006/relationships/image" Target="../media/image112.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15.jpeg"/><Relationship Id="rId4" Type="http://schemas.openxmlformats.org/officeDocument/2006/relationships/image" Target="../media/image1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8.png"/><Relationship Id="rId2" Type="http://schemas.openxmlformats.org/officeDocument/2006/relationships/image" Target="../media/image116.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19.jpeg"/><Relationship Id="rId4" Type="http://schemas.openxmlformats.org/officeDocument/2006/relationships/image" Target="../media/image1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8.png"/><Relationship Id="rId2" Type="http://schemas.openxmlformats.org/officeDocument/2006/relationships/image" Target="../media/image120.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23.jpeg"/><Relationship Id="rId4" Type="http://schemas.openxmlformats.org/officeDocument/2006/relationships/image" Target="../media/image1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6.jpeg"/></Relationships>
</file>

<file path=ppt/slides/_rels/slide36.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image" Target="../media/image8.png"/><Relationship Id="rId2" Type="http://schemas.openxmlformats.org/officeDocument/2006/relationships/image" Target="../media/image127.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30.jpg"/><Relationship Id="rId4" Type="http://schemas.openxmlformats.org/officeDocument/2006/relationships/image" Target="../media/image129.jpg"/></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1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38.xml.rels><?xml version="1.0" encoding="UTF-8" standalone="yes"?>
<Relationships xmlns="http://schemas.openxmlformats.org/package/2006/relationships"><Relationship Id="rId3" Type="http://schemas.openxmlformats.org/officeDocument/2006/relationships/image" Target="../media/image139.jpg"/><Relationship Id="rId7" Type="http://schemas.openxmlformats.org/officeDocument/2006/relationships/image" Target="../media/image8.png"/><Relationship Id="rId2" Type="http://schemas.openxmlformats.org/officeDocument/2006/relationships/image" Target="../media/image138.jp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141.jpg"/><Relationship Id="rId4" Type="http://schemas.openxmlformats.org/officeDocument/2006/relationships/image" Target="../media/image140.jpg"/></Relationships>
</file>

<file path=ppt/slides/_rels/slide39.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8.png"/><Relationship Id="rId2" Type="http://schemas.openxmlformats.org/officeDocument/2006/relationships/image" Target="../media/image142.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45.jpg"/><Relationship Id="rId4" Type="http://schemas.openxmlformats.org/officeDocument/2006/relationships/image" Target="../media/image144.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8.png"/><Relationship Id="rId2" Type="http://schemas.openxmlformats.org/officeDocument/2006/relationships/image" Target="../media/image146.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49.jpeg"/><Relationship Id="rId4" Type="http://schemas.openxmlformats.org/officeDocument/2006/relationships/image" Target="../media/image148.jpeg"/></Relationships>
</file>

<file path=ppt/slides/_rels/slide41.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8.png"/><Relationship Id="rId2" Type="http://schemas.openxmlformats.org/officeDocument/2006/relationships/image" Target="../media/image150.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53.jpeg"/><Relationship Id="rId4" Type="http://schemas.openxmlformats.org/officeDocument/2006/relationships/image" Target="../media/image152.jpeg"/></Relationships>
</file>

<file path=ppt/slides/_rels/slide42.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image" Target="../media/image8.png"/><Relationship Id="rId2" Type="http://schemas.openxmlformats.org/officeDocument/2006/relationships/image" Target="../media/image154.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57.jpg"/><Relationship Id="rId4" Type="http://schemas.openxmlformats.org/officeDocument/2006/relationships/image" Target="../media/image156.jp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8.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1.jpeg"/><Relationship Id="rId5" Type="http://schemas.openxmlformats.org/officeDocument/2006/relationships/image" Target="../media/image160.jpg"/><Relationship Id="rId4" Type="http://schemas.openxmlformats.org/officeDocument/2006/relationships/image" Target="../media/image159.jpg"/></Relationships>
</file>

<file path=ppt/slides/_rels/slide44.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8.png"/><Relationship Id="rId2" Type="http://schemas.openxmlformats.org/officeDocument/2006/relationships/image" Target="../media/image162.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65.jpeg"/><Relationship Id="rId4" Type="http://schemas.openxmlformats.org/officeDocument/2006/relationships/image" Target="../media/image164.jpeg"/></Relationships>
</file>

<file path=ppt/slides/_rels/slide45.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8.png"/><Relationship Id="rId2" Type="http://schemas.openxmlformats.org/officeDocument/2006/relationships/image" Target="../media/image166.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69.jpeg"/><Relationship Id="rId4" Type="http://schemas.openxmlformats.org/officeDocument/2006/relationships/image" Target="../media/image1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0.jpeg"/><Relationship Id="rId1" Type="http://schemas.openxmlformats.org/officeDocument/2006/relationships/slideLayout" Target="../slideLayouts/slideLayout6.xml"/><Relationship Id="rId5" Type="http://schemas.openxmlformats.org/officeDocument/2006/relationships/image" Target="../media/image171.jpe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173.jpg"/><Relationship Id="rId7" Type="http://schemas.openxmlformats.org/officeDocument/2006/relationships/image" Target="../media/image8.png"/><Relationship Id="rId2" Type="http://schemas.openxmlformats.org/officeDocument/2006/relationships/image" Target="../media/image172.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75.jpg"/><Relationship Id="rId4" Type="http://schemas.openxmlformats.org/officeDocument/2006/relationships/image" Target="../media/image174.jpg"/></Relationships>
</file>

<file path=ppt/slides/_rels/slide4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8.jpg"/></Relationships>
</file>

<file path=ppt/slides/_rels/slide49.xml.rels><?xml version="1.0" encoding="UTF-8" standalone="yes"?>
<Relationships xmlns="http://schemas.openxmlformats.org/package/2006/relationships"><Relationship Id="rId3" Type="http://schemas.openxmlformats.org/officeDocument/2006/relationships/image" Target="../media/image180.jpg"/><Relationship Id="rId7" Type="http://schemas.openxmlformats.org/officeDocument/2006/relationships/image" Target="../media/image8.png"/><Relationship Id="rId2" Type="http://schemas.openxmlformats.org/officeDocument/2006/relationships/image" Target="../media/image179.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82.jpg"/><Relationship Id="rId4" Type="http://schemas.openxmlformats.org/officeDocument/2006/relationships/image" Target="../media/image18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6.jpg"/><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8.png"/><Relationship Id="rId2" Type="http://schemas.openxmlformats.org/officeDocument/2006/relationships/image" Target="../media/image183.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86.jpeg"/><Relationship Id="rId4" Type="http://schemas.openxmlformats.org/officeDocument/2006/relationships/image" Target="../media/image185.jpeg"/></Relationships>
</file>

<file path=ppt/slides/_rels/slide51.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8.png"/><Relationship Id="rId2" Type="http://schemas.openxmlformats.org/officeDocument/2006/relationships/image" Target="../media/image187.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90.jpeg"/><Relationship Id="rId4" Type="http://schemas.openxmlformats.org/officeDocument/2006/relationships/image" Target="../media/image189.jpeg"/></Relationships>
</file>

<file path=ppt/slides/_rels/slide52.xml.rels><?xml version="1.0" encoding="UTF-8" standalone="yes"?>
<Relationships xmlns="http://schemas.openxmlformats.org/package/2006/relationships"><Relationship Id="rId3" Type="http://schemas.openxmlformats.org/officeDocument/2006/relationships/image" Target="../media/image192.jpg"/><Relationship Id="rId7" Type="http://schemas.openxmlformats.org/officeDocument/2006/relationships/image" Target="../media/image8.png"/><Relationship Id="rId2" Type="http://schemas.openxmlformats.org/officeDocument/2006/relationships/image" Target="../media/image191.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194.jpg"/><Relationship Id="rId4" Type="http://schemas.openxmlformats.org/officeDocument/2006/relationships/image" Target="../media/image193.jpg"/></Relationships>
</file>

<file path=ppt/slides/_rels/slide5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97.jpg"/><Relationship Id="rId7" Type="http://schemas.openxmlformats.org/officeDocument/2006/relationships/image" Target="../media/image8.png"/><Relationship Id="rId2" Type="http://schemas.openxmlformats.org/officeDocument/2006/relationships/image" Target="../media/image196.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99.jpg"/><Relationship Id="rId4" Type="http://schemas.openxmlformats.org/officeDocument/2006/relationships/image" Target="../media/image198.jpg"/></Relationships>
</file>

<file path=ppt/slides/_rels/slide55.xml.rels><?xml version="1.0" encoding="UTF-8" standalone="yes"?>
<Relationships xmlns="http://schemas.openxmlformats.org/package/2006/relationships"><Relationship Id="rId3" Type="http://schemas.openxmlformats.org/officeDocument/2006/relationships/image" Target="../media/image201.jpg"/><Relationship Id="rId7" Type="http://schemas.openxmlformats.org/officeDocument/2006/relationships/image" Target="../media/image8.png"/><Relationship Id="rId2" Type="http://schemas.openxmlformats.org/officeDocument/2006/relationships/image" Target="../media/image200.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03.jpg"/><Relationship Id="rId4" Type="http://schemas.openxmlformats.org/officeDocument/2006/relationships/image" Target="../media/image202.jpg"/></Relationships>
</file>

<file path=ppt/slides/_rels/slide56.xml.rels><?xml version="1.0" encoding="UTF-8" standalone="yes"?>
<Relationships xmlns="http://schemas.openxmlformats.org/package/2006/relationships"><Relationship Id="rId3" Type="http://schemas.openxmlformats.org/officeDocument/2006/relationships/image" Target="../media/image205.jpg"/><Relationship Id="rId7" Type="http://schemas.openxmlformats.org/officeDocument/2006/relationships/image" Target="../media/image8.png"/><Relationship Id="rId2" Type="http://schemas.openxmlformats.org/officeDocument/2006/relationships/image" Target="../media/image204.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07.jpg"/><Relationship Id="rId4" Type="http://schemas.openxmlformats.org/officeDocument/2006/relationships/image" Target="../media/image206.jpg"/></Relationships>
</file>

<file path=ppt/slides/_rels/slide57.xml.rels><?xml version="1.0" encoding="UTF-8" standalone="yes"?>
<Relationships xmlns="http://schemas.openxmlformats.org/package/2006/relationships"><Relationship Id="rId3" Type="http://schemas.openxmlformats.org/officeDocument/2006/relationships/image" Target="../media/image209.jpg"/><Relationship Id="rId7" Type="http://schemas.openxmlformats.org/officeDocument/2006/relationships/image" Target="../media/image8.png"/><Relationship Id="rId2" Type="http://schemas.openxmlformats.org/officeDocument/2006/relationships/image" Target="../media/image208.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11.jpg"/><Relationship Id="rId4" Type="http://schemas.openxmlformats.org/officeDocument/2006/relationships/image" Target="../media/image210.jpg"/></Relationships>
</file>

<file path=ppt/slides/_rels/slide58.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14.jpg"/></Relationships>
</file>

<file path=ppt/slides/_rels/slide59.xml.rels><?xml version="1.0" encoding="UTF-8" standalone="yes"?>
<Relationships xmlns="http://schemas.openxmlformats.org/package/2006/relationships"><Relationship Id="rId3" Type="http://schemas.openxmlformats.org/officeDocument/2006/relationships/image" Target="../media/image216.jpg"/><Relationship Id="rId7" Type="http://schemas.openxmlformats.org/officeDocument/2006/relationships/image" Target="../media/image8.png"/><Relationship Id="rId2" Type="http://schemas.openxmlformats.org/officeDocument/2006/relationships/image" Target="../media/image215.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18.jpg"/><Relationship Id="rId4" Type="http://schemas.openxmlformats.org/officeDocument/2006/relationships/image" Target="../media/image217.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8.png"/><Relationship Id="rId2" Type="http://schemas.openxmlformats.org/officeDocument/2006/relationships/image" Target="../media/image219.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22.jpeg"/><Relationship Id="rId4" Type="http://schemas.openxmlformats.org/officeDocument/2006/relationships/image" Target="../media/image221.jpe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3.jpeg"/><Relationship Id="rId1" Type="http://schemas.openxmlformats.org/officeDocument/2006/relationships/slideLayout" Target="../slideLayouts/slideLayout28.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8.png"/><Relationship Id="rId2" Type="http://schemas.openxmlformats.org/officeDocument/2006/relationships/image" Target="../media/image226.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29.jpeg"/><Relationship Id="rId4" Type="http://schemas.openxmlformats.org/officeDocument/2006/relationships/image" Target="../media/image228.jpeg"/></Relationships>
</file>

<file path=ppt/slides/_rels/slide6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jpg"/><Relationship Id="rId2" Type="http://schemas.openxmlformats.org/officeDocument/2006/relationships/image" Target="../media/image131.png"/><Relationship Id="rId1" Type="http://schemas.openxmlformats.org/officeDocument/2006/relationships/slideLayout" Target="../slideLayouts/slideLayout17.xml"/><Relationship Id="rId6" Type="http://schemas.openxmlformats.org/officeDocument/2006/relationships/image" Target="../media/image233.jpg"/><Relationship Id="rId5" Type="http://schemas.openxmlformats.org/officeDocument/2006/relationships/image" Target="../media/image232.jpg"/><Relationship Id="rId4" Type="http://schemas.openxmlformats.org/officeDocument/2006/relationships/image" Target="../media/image231.jpeg"/></Relationships>
</file>

<file path=ppt/slides/_rels/slide64.xml.rels><?xml version="1.0" encoding="UTF-8" standalone="yes"?>
<Relationships xmlns="http://schemas.openxmlformats.org/package/2006/relationships"><Relationship Id="rId3" Type="http://schemas.openxmlformats.org/officeDocument/2006/relationships/image" Target="../media/image236.jpeg"/><Relationship Id="rId7" Type="http://schemas.openxmlformats.org/officeDocument/2006/relationships/image" Target="../media/image238.jpg"/><Relationship Id="rId2" Type="http://schemas.openxmlformats.org/officeDocument/2006/relationships/image" Target="../media/image235.jpe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7.jpeg"/></Relationships>
</file>

<file path=ppt/slides/_rels/slide65.xml.rels><?xml version="1.0" encoding="UTF-8" standalone="yes"?>
<Relationships xmlns="http://schemas.openxmlformats.org/package/2006/relationships"><Relationship Id="rId3" Type="http://schemas.openxmlformats.org/officeDocument/2006/relationships/image" Target="../media/image240.jpg"/><Relationship Id="rId7" Type="http://schemas.openxmlformats.org/officeDocument/2006/relationships/image" Target="../media/image8.png"/><Relationship Id="rId2" Type="http://schemas.openxmlformats.org/officeDocument/2006/relationships/image" Target="../media/image239.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242.jpg"/><Relationship Id="rId4" Type="http://schemas.openxmlformats.org/officeDocument/2006/relationships/image" Target="../media/image241.jpg"/></Relationships>
</file>

<file path=ppt/slides/_rels/slide66.xml.rels><?xml version="1.0" encoding="UTF-8" standalone="yes"?>
<Relationships xmlns="http://schemas.openxmlformats.org/package/2006/relationships"><Relationship Id="rId3" Type="http://schemas.openxmlformats.org/officeDocument/2006/relationships/image" Target="../media/image244.jpg"/><Relationship Id="rId7" Type="http://schemas.openxmlformats.org/officeDocument/2006/relationships/image" Target="../media/image8.png"/><Relationship Id="rId2" Type="http://schemas.openxmlformats.org/officeDocument/2006/relationships/image" Target="../media/image243.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246.jpg"/><Relationship Id="rId4" Type="http://schemas.openxmlformats.org/officeDocument/2006/relationships/image" Target="../media/image245.jpg"/></Relationships>
</file>

<file path=ppt/slides/_rels/slide67.xml.rels><?xml version="1.0" encoding="UTF-8" standalone="yes"?>
<Relationships xmlns="http://schemas.openxmlformats.org/package/2006/relationships"><Relationship Id="rId3" Type="http://schemas.openxmlformats.org/officeDocument/2006/relationships/image" Target="../media/image248.jpg"/><Relationship Id="rId7" Type="http://schemas.openxmlformats.org/officeDocument/2006/relationships/image" Target="../media/image8.png"/><Relationship Id="rId2" Type="http://schemas.openxmlformats.org/officeDocument/2006/relationships/image" Target="../media/image247.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250.jpg"/><Relationship Id="rId4" Type="http://schemas.openxmlformats.org/officeDocument/2006/relationships/image" Target="../media/image249.jpg"/></Relationships>
</file>

<file path=ppt/slides/_rels/slide6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8.png"/><Relationship Id="rId2" Type="http://schemas.openxmlformats.org/officeDocument/2006/relationships/image" Target="../media/image253.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56.jpeg"/><Relationship Id="rId4" Type="http://schemas.openxmlformats.org/officeDocument/2006/relationships/image" Target="../media/image255.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3" Type="http://schemas.openxmlformats.org/officeDocument/2006/relationships/image" Target="../media/image258.jpeg"/><Relationship Id="rId7" Type="http://schemas.openxmlformats.org/officeDocument/2006/relationships/image" Target="../media/image8.png"/><Relationship Id="rId2" Type="http://schemas.openxmlformats.org/officeDocument/2006/relationships/image" Target="../media/image257.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60.jpeg"/><Relationship Id="rId4" Type="http://schemas.openxmlformats.org/officeDocument/2006/relationships/image" Target="../media/image259.jpeg"/></Relationships>
</file>

<file path=ppt/slides/_rels/slide71.xml.rels><?xml version="1.0" encoding="UTF-8" standalone="yes"?>
<Relationships xmlns="http://schemas.openxmlformats.org/package/2006/relationships"><Relationship Id="rId3" Type="http://schemas.openxmlformats.org/officeDocument/2006/relationships/image" Target="../media/image262.jpg"/><Relationship Id="rId7" Type="http://schemas.openxmlformats.org/officeDocument/2006/relationships/image" Target="../media/image8.png"/><Relationship Id="rId2" Type="http://schemas.openxmlformats.org/officeDocument/2006/relationships/image" Target="../media/image261.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64.jpg"/><Relationship Id="rId4" Type="http://schemas.openxmlformats.org/officeDocument/2006/relationships/image" Target="../media/image263.jpg"/></Relationships>
</file>

<file path=ppt/slides/_rels/slide72.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266.jpeg"/><Relationship Id="rId7" Type="http://schemas.openxmlformats.org/officeDocument/2006/relationships/image" Target="../media/image8.png"/><Relationship Id="rId2" Type="http://schemas.openxmlformats.org/officeDocument/2006/relationships/image" Target="../media/image265.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68.jpeg"/><Relationship Id="rId4" Type="http://schemas.openxmlformats.org/officeDocument/2006/relationships/image" Target="../media/image267.jpeg"/></Relationships>
</file>

<file path=ppt/slides/_rels/slide73.xml.rels><?xml version="1.0" encoding="UTF-8" standalone="yes"?>
<Relationships xmlns="http://schemas.openxmlformats.org/package/2006/relationships"><Relationship Id="rId3" Type="http://schemas.openxmlformats.org/officeDocument/2006/relationships/image" Target="../media/image270.jpeg"/><Relationship Id="rId7" Type="http://schemas.openxmlformats.org/officeDocument/2006/relationships/image" Target="../media/image8.png"/><Relationship Id="rId2" Type="http://schemas.openxmlformats.org/officeDocument/2006/relationships/image" Target="../media/image269.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72.jpeg"/><Relationship Id="rId4" Type="http://schemas.openxmlformats.org/officeDocument/2006/relationships/image" Target="../media/image271.jpeg"/></Relationships>
</file>

<file path=ppt/slides/_rels/slide74.xml.rels><?xml version="1.0" encoding="UTF-8" standalone="yes"?>
<Relationships xmlns="http://schemas.openxmlformats.org/package/2006/relationships"><Relationship Id="rId3" Type="http://schemas.openxmlformats.org/officeDocument/2006/relationships/image" Target="../media/image274.jpg"/><Relationship Id="rId7" Type="http://schemas.openxmlformats.org/officeDocument/2006/relationships/image" Target="../media/image8.png"/><Relationship Id="rId2" Type="http://schemas.openxmlformats.org/officeDocument/2006/relationships/image" Target="../media/image273.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76.jpg"/><Relationship Id="rId4" Type="http://schemas.openxmlformats.org/officeDocument/2006/relationships/image" Target="../media/image275.jpg"/></Relationships>
</file>

<file path=ppt/slides/_rels/slide75.xml.rels><?xml version="1.0" encoding="UTF-8" standalone="yes"?>
<Relationships xmlns="http://schemas.openxmlformats.org/package/2006/relationships"><Relationship Id="rId3" Type="http://schemas.openxmlformats.org/officeDocument/2006/relationships/image" Target="../media/image278.jpg"/><Relationship Id="rId7" Type="http://schemas.openxmlformats.org/officeDocument/2006/relationships/image" Target="../media/image8.png"/><Relationship Id="rId2" Type="http://schemas.openxmlformats.org/officeDocument/2006/relationships/image" Target="../media/image277.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80.jpg"/><Relationship Id="rId4" Type="http://schemas.openxmlformats.org/officeDocument/2006/relationships/image" Target="../media/image279.jp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4.jpeg"/><Relationship Id="rId2" Type="http://schemas.openxmlformats.org/officeDocument/2006/relationships/image" Target="../media/image281.jpeg"/><Relationship Id="rId1" Type="http://schemas.openxmlformats.org/officeDocument/2006/relationships/slideLayout" Target="../slideLayouts/slideLayout6.xml"/><Relationship Id="rId6" Type="http://schemas.openxmlformats.org/officeDocument/2006/relationships/image" Target="../media/image283.jpeg"/><Relationship Id="rId5" Type="http://schemas.openxmlformats.org/officeDocument/2006/relationships/image" Target="../media/image282.jpe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1.png"/><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8.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8.jpg"/><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1.png"/><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31.png"/><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79FFF94-9F5F-468F-BA9E-5908BC3BC484}"/>
              </a:ext>
            </a:extLst>
          </p:cNvPr>
          <p:cNvSpPr>
            <a:spLocks noGrp="1"/>
          </p:cNvSpPr>
          <p:nvPr>
            <p:ph type="title"/>
          </p:nvPr>
        </p:nvSpPr>
        <p:spPr>
          <a:xfrm>
            <a:off x="838200" y="2253721"/>
            <a:ext cx="10515600" cy="753461"/>
          </a:xfrm>
        </p:spPr>
        <p:txBody>
          <a:bodyPr/>
          <a:lstStyle/>
          <a:p>
            <a:pPr algn="ctr"/>
            <a:r>
              <a:rPr lang="es-DO" dirty="0">
                <a:solidFill>
                  <a:srgbClr val="003777"/>
                </a:solidFill>
                <a:latin typeface="Century Gothic" panose="020B0502020202020204" pitchFamily="34" charset="0"/>
              </a:rPr>
              <a:t>RENDICIÓN DE CUENTAS</a:t>
            </a:r>
          </a:p>
        </p:txBody>
      </p:sp>
      <p:sp>
        <p:nvSpPr>
          <p:cNvPr id="6" name="Título 3">
            <a:extLst>
              <a:ext uri="{FF2B5EF4-FFF2-40B4-BE49-F238E27FC236}">
                <a16:creationId xmlns:a16="http://schemas.microsoft.com/office/drawing/2014/main" id="{0916D013-22FA-495A-94CD-0D586DCA880E}"/>
              </a:ext>
            </a:extLst>
          </p:cNvPr>
          <p:cNvSpPr txBox="1">
            <a:spLocks/>
          </p:cNvSpPr>
          <p:nvPr/>
        </p:nvSpPr>
        <p:spPr>
          <a:xfrm>
            <a:off x="2629814" y="3372488"/>
            <a:ext cx="6954121" cy="753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DO" sz="2400" dirty="0">
                <a:solidFill>
                  <a:srgbClr val="003777"/>
                </a:solidFill>
                <a:latin typeface="Century Gothic" panose="020B0502020202020204" pitchFamily="34" charset="0"/>
              </a:rPr>
              <a:t>TRES AÑOS DE GESTIÓN TRANSFORMANDO LA ADMINISTRACION PÚBLICA PARA TI</a:t>
            </a:r>
          </a:p>
        </p:txBody>
      </p:sp>
      <p:pic>
        <p:nvPicPr>
          <p:cNvPr id="9" name="Imagen 8">
            <a:extLst>
              <a:ext uri="{FF2B5EF4-FFF2-40B4-BE49-F238E27FC236}">
                <a16:creationId xmlns:a16="http://schemas.microsoft.com/office/drawing/2014/main" id="{D4992B5C-EEF9-4362-A4B7-E1D6E1FCB62E}"/>
              </a:ext>
            </a:extLst>
          </p:cNvPr>
          <p:cNvPicPr>
            <a:picLocks noChangeAspect="1"/>
          </p:cNvPicPr>
          <p:nvPr/>
        </p:nvPicPr>
        <p:blipFill>
          <a:blip r:embed="rId2"/>
          <a:stretch>
            <a:fillRect/>
          </a:stretch>
        </p:blipFill>
        <p:spPr>
          <a:xfrm>
            <a:off x="5132948" y="938313"/>
            <a:ext cx="1947854" cy="1183555"/>
          </a:xfrm>
          <a:prstGeom prst="rect">
            <a:avLst/>
          </a:prstGeom>
        </p:spPr>
      </p:pic>
      <p:sp>
        <p:nvSpPr>
          <p:cNvPr id="2" name="Rectángulo 1">
            <a:extLst>
              <a:ext uri="{FF2B5EF4-FFF2-40B4-BE49-F238E27FC236}">
                <a16:creationId xmlns:a16="http://schemas.microsoft.com/office/drawing/2014/main" id="{8F938C85-170F-4155-98D8-FAFF5D31AD6B}"/>
              </a:ext>
            </a:extLst>
          </p:cNvPr>
          <p:cNvSpPr/>
          <p:nvPr/>
        </p:nvSpPr>
        <p:spPr>
          <a:xfrm>
            <a:off x="0" y="0"/>
            <a:ext cx="538480" cy="685800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 name="Rectángulo 2">
            <a:extLst>
              <a:ext uri="{FF2B5EF4-FFF2-40B4-BE49-F238E27FC236}">
                <a16:creationId xmlns:a16="http://schemas.microsoft.com/office/drawing/2014/main" id="{5C5C08F8-1CC2-41FB-AD1C-BF115529813C}"/>
              </a:ext>
            </a:extLst>
          </p:cNvPr>
          <p:cNvSpPr/>
          <p:nvPr/>
        </p:nvSpPr>
        <p:spPr>
          <a:xfrm>
            <a:off x="11675270" y="0"/>
            <a:ext cx="538480" cy="685800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 name="Rectángulo 4">
            <a:extLst>
              <a:ext uri="{FF2B5EF4-FFF2-40B4-BE49-F238E27FC236}">
                <a16:creationId xmlns:a16="http://schemas.microsoft.com/office/drawing/2014/main" id="{2A438B08-C714-422B-AED6-3F5671BB3858}"/>
              </a:ext>
            </a:extLst>
          </p:cNvPr>
          <p:cNvSpPr/>
          <p:nvPr/>
        </p:nvSpPr>
        <p:spPr>
          <a:xfrm rot="5400000">
            <a:off x="5963920" y="2433142"/>
            <a:ext cx="101600" cy="12496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5035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3634" y="1700350"/>
            <a:ext cx="4043160"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4117" y="1700350"/>
            <a:ext cx="4072694"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863634" y="4268338"/>
            <a:ext cx="4043159"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30828" y="374015"/>
            <a:ext cx="9622971" cy="584775"/>
          </a:xfrm>
          <a:prstGeom prst="rect">
            <a:avLst/>
          </a:prstGeom>
          <a:noFill/>
        </p:spPr>
        <p:txBody>
          <a:bodyPr wrap="square" rtlCol="0">
            <a:spAutoFit/>
          </a:bodyPr>
          <a:lstStyle/>
          <a:p>
            <a:r>
              <a:rPr lang="es-ES" sz="3200" b="1" dirty="0">
                <a:solidFill>
                  <a:schemeClr val="bg1"/>
                </a:solidFill>
                <a:latin typeface="Century Gothic" panose="020B0502020202020204" pitchFamily="34" charset="0"/>
              </a:rPr>
              <a:t>Reconstrucción</a:t>
            </a:r>
            <a:r>
              <a:rPr lang="es-ES" sz="3200" b="1" dirty="0">
                <a:solidFill>
                  <a:schemeClr val="bg1"/>
                </a:solidFill>
              </a:rPr>
              <a:t> del Polideportivo Eleoncio Mercedes</a:t>
            </a:r>
            <a:endParaRPr lang="es-MX" sz="3200" dirty="0">
              <a:solidFill>
                <a:schemeClr val="bg1"/>
              </a:solidFill>
            </a:endParaRPr>
          </a:p>
        </p:txBody>
      </p:sp>
      <p:pic>
        <p:nvPicPr>
          <p:cNvPr id="13" name="Imagen 12">
            <a:extLst>
              <a:ext uri="{FF2B5EF4-FFF2-40B4-BE49-F238E27FC236}">
                <a16:creationId xmlns:a16="http://schemas.microsoft.com/office/drawing/2014/main" id="{87E32BDD-739F-48A2-AA4D-70167B2BB91D}"/>
              </a:ext>
            </a:extLst>
          </p:cNvPr>
          <p:cNvPicPr>
            <a:picLocks noChangeAspect="1"/>
          </p:cNvPicPr>
          <p:nvPr/>
        </p:nvPicPr>
        <p:blipFill>
          <a:blip r:embed="rId7" cstate="print"/>
          <a:stretch>
            <a:fillRect/>
          </a:stretch>
        </p:blipFill>
        <p:spPr>
          <a:xfrm>
            <a:off x="6474116" y="4272298"/>
            <a:ext cx="4072693"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226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214" y="1726287"/>
            <a:ext cx="396472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427"/>
          <a:stretch/>
        </p:blipFill>
        <p:spPr>
          <a:xfrm>
            <a:off x="6559151" y="1726286"/>
            <a:ext cx="392789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912215" y="4294275"/>
            <a:ext cx="3964724"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59151" y="4274986"/>
            <a:ext cx="3927895"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352642"/>
            <a:ext cx="9150262" cy="584775"/>
          </a:xfrm>
          <a:prstGeom prst="rect">
            <a:avLst/>
          </a:prstGeom>
          <a:noFill/>
        </p:spPr>
        <p:txBody>
          <a:bodyPr wrap="none" rtlCol="0">
            <a:spAutoFit/>
          </a:bodyPr>
          <a:lstStyle/>
          <a:p>
            <a:r>
              <a:rPr lang="es-ES" sz="3200" b="1" dirty="0">
                <a:solidFill>
                  <a:schemeClr val="bg1"/>
                </a:solidFill>
                <a:latin typeface="Century Gothic" panose="020B0502020202020204" pitchFamily="34" charset="0"/>
              </a:rPr>
              <a:t>Reparación del Club Virgilio Castillo “Chola”</a:t>
            </a:r>
          </a:p>
        </p:txBody>
      </p:sp>
    </p:spTree>
    <p:extLst>
      <p:ext uri="{BB962C8B-B14F-4D97-AF65-F5344CB8AC3E}">
        <p14:creationId xmlns:p14="http://schemas.microsoft.com/office/powerpoint/2010/main" val="257235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913206" y="1726287"/>
            <a:ext cx="4009292"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69196" y="1726287"/>
            <a:ext cx="3883099"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927274" y="4294275"/>
            <a:ext cx="3995224"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83679" y="4274986"/>
            <a:ext cx="3896751"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352642"/>
            <a:ext cx="80457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Reparación del Club Juan Pablo duarte</a:t>
            </a:r>
          </a:p>
        </p:txBody>
      </p:sp>
    </p:spTree>
    <p:extLst>
      <p:ext uri="{BB962C8B-B14F-4D97-AF65-F5344CB8AC3E}">
        <p14:creationId xmlns:p14="http://schemas.microsoft.com/office/powerpoint/2010/main" val="342766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43314" y="1726287"/>
            <a:ext cx="4005943"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74971" y="1726287"/>
            <a:ext cx="384628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43314" y="4294275"/>
            <a:ext cx="3991429"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45942" y="4274986"/>
            <a:ext cx="3933371"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352642"/>
            <a:ext cx="98924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Construcción Polideportivo municipio </a:t>
            </a:r>
            <a:r>
              <a:rPr kumimoji="0" lang="es-ES"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Guaymate</a:t>
            </a:r>
            <a:endParaRPr kumimoji="0" lang="es-MX"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965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53" y="1701660"/>
            <a:ext cx="3930058"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178" y="1700350"/>
            <a:ext cx="3934718"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1884" y="4246883"/>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07312" y="161082"/>
            <a:ext cx="8839200" cy="954107"/>
          </a:xfrm>
          <a:prstGeom prst="rect">
            <a:avLst/>
          </a:prstGeom>
          <a:noFill/>
        </p:spPr>
        <p:txBody>
          <a:bodyPr wrap="square" rtlCol="0">
            <a:spAutoFit/>
          </a:bodyPr>
          <a:lstStyle/>
          <a:p>
            <a:r>
              <a:rPr lang="es-ES" sz="2800" b="1" dirty="0">
                <a:solidFill>
                  <a:schemeClr val="bg1"/>
                </a:solidFill>
                <a:latin typeface="Century Gothic" pitchFamily="34" charset="0"/>
              </a:rPr>
              <a:t>Los trabajos de asfaltado de la Avenida Padre Abreu</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62783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stretch>
            <a:fillRect/>
          </a:stretch>
        </p:blipFill>
        <p:spPr>
          <a:xfrm>
            <a:off x="1877794" y="1650241"/>
            <a:ext cx="3923731"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42349" y="1639355"/>
            <a:ext cx="4017819"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64146" y="4207343"/>
            <a:ext cx="3944203"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470265" y="4188054"/>
            <a:ext cx="3991970"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29548" y="444125"/>
            <a:ext cx="9633834" cy="461665"/>
          </a:xfrm>
          <a:prstGeom prst="rect">
            <a:avLst/>
          </a:prstGeom>
          <a:noFill/>
        </p:spPr>
        <p:txBody>
          <a:bodyPr wrap="square" rtlCol="0">
            <a:spAutoFit/>
          </a:bodyPr>
          <a:lstStyle/>
          <a:p>
            <a:r>
              <a:rPr lang="es-ES" sz="2400" b="1" dirty="0">
                <a:solidFill>
                  <a:schemeClr val="bg1"/>
                </a:solidFill>
                <a:latin typeface="Century Gothic" panose="020B0502020202020204" pitchFamily="34" charset="0"/>
              </a:rPr>
              <a:t>Inauguración de la entrada de La Romana Profesor Juan Bosch</a:t>
            </a:r>
            <a:endParaRPr lang="es-MX"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53" y="1701660"/>
            <a:ext cx="3930058"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178" y="1700350"/>
            <a:ext cx="3934718"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0354" y="4273260"/>
            <a:ext cx="393005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422" y="4254157"/>
            <a:ext cx="3958228"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563769" y="402809"/>
            <a:ext cx="8839200" cy="523220"/>
          </a:xfrm>
          <a:prstGeom prst="rect">
            <a:avLst/>
          </a:prstGeom>
          <a:noFill/>
        </p:spPr>
        <p:txBody>
          <a:bodyPr wrap="square" rtlCol="0">
            <a:spAutoFit/>
          </a:bodyPr>
          <a:lstStyle/>
          <a:p>
            <a:r>
              <a:rPr lang="es-ES" sz="2800" b="1" dirty="0">
                <a:solidFill>
                  <a:schemeClr val="bg1"/>
                </a:solidFill>
                <a:latin typeface="Century Gothic" pitchFamily="34" charset="0"/>
              </a:rPr>
              <a:t>Asfaltado en la calle prolongación Santa Rosa</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3205664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873" y="1701660"/>
            <a:ext cx="3930058"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303" y="1718162"/>
            <a:ext cx="3871356"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58874" y="4273260"/>
            <a:ext cx="393005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304" y="4278578"/>
            <a:ext cx="3871356"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8839200" cy="523220"/>
          </a:xfrm>
          <a:prstGeom prst="rect">
            <a:avLst/>
          </a:prstGeom>
          <a:noFill/>
        </p:spPr>
        <p:txBody>
          <a:bodyPr wrap="square" rtlCol="0">
            <a:spAutoFit/>
          </a:bodyPr>
          <a:lstStyle/>
          <a:p>
            <a:r>
              <a:rPr lang="es-ES" sz="2800" b="1" dirty="0">
                <a:solidFill>
                  <a:schemeClr val="bg1"/>
                </a:solidFill>
                <a:latin typeface="Century Gothic" pitchFamily="34" charset="0"/>
              </a:rPr>
              <a:t>Asfaltado de la Av. Santa Rosa</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3834981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797221" y="1700689"/>
            <a:ext cx="3932775"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22114" y="1700689"/>
            <a:ext cx="3932775"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790799" y="4268677"/>
            <a:ext cx="394561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401284" y="4249388"/>
            <a:ext cx="3974435"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59390" y="273758"/>
            <a:ext cx="9997439" cy="830997"/>
          </a:xfrm>
          <a:prstGeom prst="rect">
            <a:avLst/>
          </a:prstGeom>
          <a:noFill/>
        </p:spPr>
        <p:txBody>
          <a:bodyPr wrap="square" rtlCol="0">
            <a:spAutoFit/>
          </a:bodyPr>
          <a:lstStyle/>
          <a:p>
            <a:pPr lvl="0"/>
            <a:r>
              <a:rPr lang="es-ES" sz="2400" b="1" dirty="0">
                <a:solidFill>
                  <a:schemeClr val="bg1"/>
                </a:solidFill>
                <a:latin typeface="Century Gothic" panose="020B0502020202020204" pitchFamily="34" charset="0"/>
              </a:rPr>
              <a:t>Reasfaltado de principales vías de acceso: Av. Padre Abreu, Calle Eugenio Miches, Av. Santa Rosa, Av. Libertad</a:t>
            </a:r>
            <a:endParaRPr lang="es-MX"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54" y="1701661"/>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177" y="1700350"/>
            <a:ext cx="3934718"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30972" y="4229299"/>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1" y="319296"/>
            <a:ext cx="105155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prstClr val="white"/>
                </a:solidFill>
                <a:latin typeface="Century Gothic" pitchFamily="34" charset="0"/>
              </a:rPr>
              <a:t>T</a:t>
            </a:r>
            <a:r>
              <a:rPr kumimoji="0" lang="es-ES" sz="2800" b="1" i="0" u="none" strike="noStrike" kern="1200" cap="none" spc="0" normalizeH="0" baseline="0" noProof="0" dirty="0" err="1">
                <a:ln>
                  <a:noFill/>
                </a:ln>
                <a:solidFill>
                  <a:prstClr val="white"/>
                </a:solidFill>
                <a:effectLst/>
                <a:uLnTx/>
                <a:uFillTx/>
                <a:latin typeface="Century Gothic" pitchFamily="34" charset="0"/>
                <a:ea typeface="+mn-ea"/>
                <a:cs typeface="+mn-cs"/>
              </a:rPr>
              <a:t>rabajos</a:t>
            </a: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 de asfaltado en la Ave. Padre Abreu</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4260405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EDE0C4D-662D-4702-829A-5AF5AD982F31}"/>
              </a:ext>
            </a:extLst>
          </p:cNvPr>
          <p:cNvGrpSpPr/>
          <p:nvPr/>
        </p:nvGrpSpPr>
        <p:grpSpPr>
          <a:xfrm>
            <a:off x="-4859" y="-21510"/>
            <a:ext cx="12196859" cy="239091"/>
            <a:chOff x="-7289" y="-2"/>
            <a:chExt cx="18295289" cy="358636"/>
          </a:xfrm>
        </p:grpSpPr>
        <p:sp>
          <p:nvSpPr>
            <p:cNvPr id="14" name="Rectangle 13">
              <a:extLst>
                <a:ext uri="{FF2B5EF4-FFF2-40B4-BE49-F238E27FC236}">
                  <a16:creationId xmlns:a16="http://schemas.microsoft.com/office/drawing/2014/main" id="{C42E8432-48DA-4ED4-B737-38FEB269BE69}"/>
                </a:ext>
              </a:extLst>
            </p:cNvPr>
            <p:cNvSpPr/>
            <p:nvPr/>
          </p:nvSpPr>
          <p:spPr>
            <a:xfrm>
              <a:off x="8915400" y="-1"/>
              <a:ext cx="9372600" cy="358635"/>
            </a:xfrm>
            <a:prstGeom prst="rect">
              <a:avLst/>
            </a:prstGeom>
            <a:solidFill>
              <a:srgbClr val="F6242F"/>
            </a:solidFill>
            <a:ln>
              <a:solidFill>
                <a:srgbClr val="F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7">
              <a:extLst>
                <a:ext uri="{FF2B5EF4-FFF2-40B4-BE49-F238E27FC236}">
                  <a16:creationId xmlns:a16="http://schemas.microsoft.com/office/drawing/2014/main" id="{78F54E3B-6836-41A1-8A18-AEDA0CA2DF84}"/>
                </a:ext>
              </a:extLst>
            </p:cNvPr>
            <p:cNvSpPr/>
            <p:nvPr/>
          </p:nvSpPr>
          <p:spPr>
            <a:xfrm>
              <a:off x="-7289" y="-2"/>
              <a:ext cx="9837088" cy="358635"/>
            </a:xfrm>
            <a:custGeom>
              <a:avLst/>
              <a:gdLst>
                <a:gd name="connsiteX0" fmla="*/ 0 w 9829800"/>
                <a:gd name="connsiteY0" fmla="*/ 0 h 318880"/>
                <a:gd name="connsiteX1" fmla="*/ 9829800 w 9829800"/>
                <a:gd name="connsiteY1" fmla="*/ 0 h 318880"/>
                <a:gd name="connsiteX2" fmla="*/ 9829800 w 9829800"/>
                <a:gd name="connsiteY2" fmla="*/ 318880 h 318880"/>
                <a:gd name="connsiteX3" fmla="*/ 0 w 9829800"/>
                <a:gd name="connsiteY3" fmla="*/ 318880 h 318880"/>
                <a:gd name="connsiteX4" fmla="*/ 0 w 9829800"/>
                <a:gd name="connsiteY4" fmla="*/ 0 h 318880"/>
                <a:gd name="connsiteX0" fmla="*/ 0 w 9829800"/>
                <a:gd name="connsiteY0" fmla="*/ 39756 h 358636"/>
                <a:gd name="connsiteX1" fmla="*/ 9591261 w 9829800"/>
                <a:gd name="connsiteY1" fmla="*/ 0 h 358636"/>
                <a:gd name="connsiteX2" fmla="*/ 9829800 w 9829800"/>
                <a:gd name="connsiteY2" fmla="*/ 358636 h 358636"/>
                <a:gd name="connsiteX3" fmla="*/ 0 w 9829800"/>
                <a:gd name="connsiteY3" fmla="*/ 358636 h 358636"/>
                <a:gd name="connsiteX4" fmla="*/ 0 w 9829800"/>
                <a:gd name="connsiteY4" fmla="*/ 39756 h 358636"/>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1 w 9873343"/>
                <a:gd name="connsiteY0" fmla="*/ 0 h 362423"/>
                <a:gd name="connsiteX1" fmla="*/ 9634804 w 9873343"/>
                <a:gd name="connsiteY1" fmla="*/ 3787 h 362423"/>
                <a:gd name="connsiteX2" fmla="*/ 9873343 w 9873343"/>
                <a:gd name="connsiteY2" fmla="*/ 362423 h 362423"/>
                <a:gd name="connsiteX3" fmla="*/ 0 w 9873343"/>
                <a:gd name="connsiteY3" fmla="*/ 347909 h 362423"/>
                <a:gd name="connsiteX4" fmla="*/ 1 w 9873343"/>
                <a:gd name="connsiteY4" fmla="*/ 0 h 362423"/>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36221 w 9880664"/>
                <a:gd name="connsiteY0" fmla="*/ 10727 h 358636"/>
                <a:gd name="connsiteX1" fmla="*/ 9642125 w 9880664"/>
                <a:gd name="connsiteY1" fmla="*/ 0 h 358636"/>
                <a:gd name="connsiteX2" fmla="*/ 9880664 w 9880664"/>
                <a:gd name="connsiteY2" fmla="*/ 358636 h 358636"/>
                <a:gd name="connsiteX3" fmla="*/ 7321 w 9880664"/>
                <a:gd name="connsiteY3" fmla="*/ 344122 h 358636"/>
                <a:gd name="connsiteX4" fmla="*/ 36221 w 9880664"/>
                <a:gd name="connsiteY4" fmla="*/ 10727 h 35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664" h="358636">
                  <a:moveTo>
                    <a:pt x="36221" y="10727"/>
                  </a:moveTo>
                  <a:lnTo>
                    <a:pt x="9642125" y="0"/>
                  </a:lnTo>
                  <a:lnTo>
                    <a:pt x="9880664" y="358636"/>
                  </a:lnTo>
                  <a:lnTo>
                    <a:pt x="7321" y="344122"/>
                  </a:lnTo>
                  <a:cubicBezTo>
                    <a:pt x="7321" y="228152"/>
                    <a:pt x="-21836" y="-18446"/>
                    <a:pt x="36221" y="10727"/>
                  </a:cubicBezTo>
                  <a:close/>
                </a:path>
              </a:pathLst>
            </a:custGeom>
            <a:solidFill>
              <a:srgbClr val="203E76"/>
            </a:solidFill>
            <a:ln>
              <a:solidFill>
                <a:srgbClr val="20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FBBD3BE7-1691-418C-84EE-6182663803EC}"/>
              </a:ext>
            </a:extLst>
          </p:cNvPr>
          <p:cNvGrpSpPr/>
          <p:nvPr/>
        </p:nvGrpSpPr>
        <p:grpSpPr>
          <a:xfrm>
            <a:off x="-18278" y="6588512"/>
            <a:ext cx="12217819" cy="269488"/>
            <a:chOff x="-7289" y="-2"/>
            <a:chExt cx="18295289" cy="358636"/>
          </a:xfrm>
        </p:grpSpPr>
        <p:sp>
          <p:nvSpPr>
            <p:cNvPr id="17" name="Rectangle 16">
              <a:extLst>
                <a:ext uri="{FF2B5EF4-FFF2-40B4-BE49-F238E27FC236}">
                  <a16:creationId xmlns:a16="http://schemas.microsoft.com/office/drawing/2014/main" id="{CABA7CFF-8384-4A30-A242-AD3BBEADBB9D}"/>
                </a:ext>
              </a:extLst>
            </p:cNvPr>
            <p:cNvSpPr/>
            <p:nvPr/>
          </p:nvSpPr>
          <p:spPr>
            <a:xfrm>
              <a:off x="8915400" y="-1"/>
              <a:ext cx="9372600" cy="358635"/>
            </a:xfrm>
            <a:prstGeom prst="rect">
              <a:avLst/>
            </a:prstGeom>
            <a:solidFill>
              <a:srgbClr val="F6242F"/>
            </a:solidFill>
            <a:ln>
              <a:solidFill>
                <a:srgbClr val="F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7A78864-A25C-4C47-BCDF-FBF750B26567}"/>
                </a:ext>
              </a:extLst>
            </p:cNvPr>
            <p:cNvSpPr/>
            <p:nvPr/>
          </p:nvSpPr>
          <p:spPr>
            <a:xfrm>
              <a:off x="-7289" y="-2"/>
              <a:ext cx="9837088" cy="358635"/>
            </a:xfrm>
            <a:custGeom>
              <a:avLst/>
              <a:gdLst>
                <a:gd name="connsiteX0" fmla="*/ 0 w 9829800"/>
                <a:gd name="connsiteY0" fmla="*/ 0 h 318880"/>
                <a:gd name="connsiteX1" fmla="*/ 9829800 w 9829800"/>
                <a:gd name="connsiteY1" fmla="*/ 0 h 318880"/>
                <a:gd name="connsiteX2" fmla="*/ 9829800 w 9829800"/>
                <a:gd name="connsiteY2" fmla="*/ 318880 h 318880"/>
                <a:gd name="connsiteX3" fmla="*/ 0 w 9829800"/>
                <a:gd name="connsiteY3" fmla="*/ 318880 h 318880"/>
                <a:gd name="connsiteX4" fmla="*/ 0 w 9829800"/>
                <a:gd name="connsiteY4" fmla="*/ 0 h 318880"/>
                <a:gd name="connsiteX0" fmla="*/ 0 w 9829800"/>
                <a:gd name="connsiteY0" fmla="*/ 39756 h 358636"/>
                <a:gd name="connsiteX1" fmla="*/ 9591261 w 9829800"/>
                <a:gd name="connsiteY1" fmla="*/ 0 h 358636"/>
                <a:gd name="connsiteX2" fmla="*/ 9829800 w 9829800"/>
                <a:gd name="connsiteY2" fmla="*/ 358636 h 358636"/>
                <a:gd name="connsiteX3" fmla="*/ 0 w 9829800"/>
                <a:gd name="connsiteY3" fmla="*/ 358636 h 358636"/>
                <a:gd name="connsiteX4" fmla="*/ 0 w 9829800"/>
                <a:gd name="connsiteY4" fmla="*/ 39756 h 358636"/>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1 w 9873343"/>
                <a:gd name="connsiteY0" fmla="*/ 0 h 362423"/>
                <a:gd name="connsiteX1" fmla="*/ 9634804 w 9873343"/>
                <a:gd name="connsiteY1" fmla="*/ 3787 h 362423"/>
                <a:gd name="connsiteX2" fmla="*/ 9873343 w 9873343"/>
                <a:gd name="connsiteY2" fmla="*/ 362423 h 362423"/>
                <a:gd name="connsiteX3" fmla="*/ 0 w 9873343"/>
                <a:gd name="connsiteY3" fmla="*/ 347909 h 362423"/>
                <a:gd name="connsiteX4" fmla="*/ 1 w 9873343"/>
                <a:gd name="connsiteY4" fmla="*/ 0 h 362423"/>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36221 w 9880664"/>
                <a:gd name="connsiteY0" fmla="*/ 10727 h 358636"/>
                <a:gd name="connsiteX1" fmla="*/ 9642125 w 9880664"/>
                <a:gd name="connsiteY1" fmla="*/ 0 h 358636"/>
                <a:gd name="connsiteX2" fmla="*/ 9880664 w 9880664"/>
                <a:gd name="connsiteY2" fmla="*/ 358636 h 358636"/>
                <a:gd name="connsiteX3" fmla="*/ 7321 w 9880664"/>
                <a:gd name="connsiteY3" fmla="*/ 344122 h 358636"/>
                <a:gd name="connsiteX4" fmla="*/ 36221 w 9880664"/>
                <a:gd name="connsiteY4" fmla="*/ 10727 h 35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664" h="358636">
                  <a:moveTo>
                    <a:pt x="36221" y="10727"/>
                  </a:moveTo>
                  <a:lnTo>
                    <a:pt x="9642125" y="0"/>
                  </a:lnTo>
                  <a:lnTo>
                    <a:pt x="9880664" y="358636"/>
                  </a:lnTo>
                  <a:lnTo>
                    <a:pt x="7321" y="344122"/>
                  </a:lnTo>
                  <a:cubicBezTo>
                    <a:pt x="7321" y="228152"/>
                    <a:pt x="-21836" y="-18446"/>
                    <a:pt x="36221" y="10727"/>
                  </a:cubicBezTo>
                  <a:close/>
                </a:path>
              </a:pathLst>
            </a:custGeom>
            <a:solidFill>
              <a:srgbClr val="203E76"/>
            </a:solidFill>
            <a:ln>
              <a:solidFill>
                <a:srgbClr val="20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185570" y="2757943"/>
            <a:ext cx="47309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DO" sz="4000" b="0" i="1"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Logros </a:t>
            </a:r>
            <a:r>
              <a:rPr lang="es-DO" sz="4000" i="1" dirty="0">
                <a:solidFill>
                  <a:srgbClr val="4472C4">
                    <a:lumMod val="50000"/>
                  </a:srgbClr>
                </a:solidFill>
                <a:effectLst>
                  <a:outerShdw blurRad="38100" dist="38100" dir="2700000" algn="tl">
                    <a:srgbClr val="000000">
                      <a:alpha val="43137"/>
                    </a:srgbClr>
                  </a:outerShdw>
                </a:effectLst>
                <a:latin typeface="Calibri" panose="020F0502020204030204"/>
              </a:rPr>
              <a:t>en la Provincia</a:t>
            </a:r>
            <a:endParaRPr kumimoji="0" lang="es-DO" sz="4000" b="0" i="1"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Minus 4"/>
          <p:cNvSpPr/>
          <p:nvPr/>
        </p:nvSpPr>
        <p:spPr>
          <a:xfrm>
            <a:off x="4871641" y="3352661"/>
            <a:ext cx="2761307" cy="2263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8810534" y="929947"/>
            <a:ext cx="3381466" cy="5502569"/>
          </a:xfrm>
          <a:prstGeom prst="rect">
            <a:avLst/>
          </a:prstGeom>
        </p:spPr>
      </p:pic>
    </p:spTree>
    <p:extLst>
      <p:ext uri="{BB962C8B-B14F-4D97-AF65-F5344CB8AC3E}">
        <p14:creationId xmlns:p14="http://schemas.microsoft.com/office/powerpoint/2010/main" val="47815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674572" y="1700350"/>
            <a:ext cx="392284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309393" y="1700350"/>
            <a:ext cx="390190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693828" y="4268338"/>
            <a:ext cx="394561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309393" y="4249049"/>
            <a:ext cx="3908886"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541409" y="273588"/>
            <a:ext cx="9605561" cy="830997"/>
          </a:xfrm>
          <a:prstGeom prst="rect">
            <a:avLst/>
          </a:prstGeom>
          <a:noFill/>
        </p:spPr>
        <p:txBody>
          <a:bodyPr wrap="square" rtlCol="0">
            <a:spAutoFit/>
          </a:bodyPr>
          <a:lstStyle/>
          <a:p>
            <a:r>
              <a:rPr lang="es-ES" sz="2400" b="1" dirty="0">
                <a:solidFill>
                  <a:schemeClr val="bg1"/>
                </a:solidFill>
                <a:latin typeface="Century Gothic" panose="020B0502020202020204" pitchFamily="34" charset="0"/>
              </a:rPr>
              <a:t>Calles asfaltadas en Villa Hermosa:  Sector El Higo y sector de Piedra Linda </a:t>
            </a:r>
            <a:endParaRPr lang="es-MX"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07975"/>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09098" y="4233179"/>
            <a:ext cx="3932775"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70960" y="1696947"/>
            <a:ext cx="3932773"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02675" y="1696947"/>
            <a:ext cx="394561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450129" y="4245646"/>
            <a:ext cx="3974435" cy="223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24955" y="270277"/>
            <a:ext cx="10083210" cy="769441"/>
          </a:xfrm>
          <a:prstGeom prst="rect">
            <a:avLst/>
          </a:prstGeom>
          <a:noFill/>
        </p:spPr>
        <p:txBody>
          <a:bodyPr wrap="none" rtlCol="0">
            <a:spAutoFit/>
          </a:bodyPr>
          <a:lstStyle/>
          <a:p>
            <a:r>
              <a:rPr lang="es-ES" sz="2200" b="1" dirty="0" err="1">
                <a:solidFill>
                  <a:schemeClr val="bg1"/>
                </a:solidFill>
                <a:latin typeface="Century Gothic" pitchFamily="34" charset="0"/>
              </a:rPr>
              <a:t>Reasfaltado</a:t>
            </a:r>
            <a:r>
              <a:rPr lang="es-ES" sz="2200" b="1" dirty="0">
                <a:solidFill>
                  <a:schemeClr val="bg1"/>
                </a:solidFill>
                <a:latin typeface="Century Gothic" pitchFamily="34" charset="0"/>
              </a:rPr>
              <a:t> de principales vías de acceso: Calle Juan Pablo Duarte </a:t>
            </a:r>
          </a:p>
          <a:p>
            <a:r>
              <a:rPr lang="es-ES" sz="2200" b="1" dirty="0">
                <a:solidFill>
                  <a:schemeClr val="bg1"/>
                </a:solidFill>
                <a:latin typeface="Century Gothic" pitchFamily="34" charset="0"/>
              </a:rPr>
              <a:t>(principal de Villa Hermosa); Calle 14 de Junio, Calle Quinto Centenario.</a:t>
            </a:r>
            <a:endParaRPr lang="es-MX" sz="2200" b="1" dirty="0">
              <a:solidFill>
                <a:schemeClr val="bg1"/>
              </a:solidFill>
              <a:latin typeface="Century Gothic"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8496" y="1750183"/>
            <a:ext cx="4095007"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76399" y="4273260"/>
            <a:ext cx="4095007"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43303" y="4254157"/>
            <a:ext cx="3871355"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883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Asfaltado en el sector de Piedra Linda, municipio de Villa Hermosa</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4164182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54" y="1701661"/>
            <a:ext cx="3930055"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421" y="1710928"/>
            <a:ext cx="3897089" cy="2191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30972" y="4229299"/>
            <a:ext cx="3930055"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07309" y="429855"/>
            <a:ext cx="9874477" cy="523220"/>
          </a:xfrm>
          <a:prstGeom prst="rect">
            <a:avLst/>
          </a:prstGeom>
          <a:noFill/>
        </p:spPr>
        <p:txBody>
          <a:bodyPr wrap="square" rtlCol="0">
            <a:spAutoFit/>
          </a:bodyPr>
          <a:lstStyle/>
          <a:p>
            <a:r>
              <a:rPr lang="es-ES" sz="2800" b="1" dirty="0">
                <a:solidFill>
                  <a:schemeClr val="bg1"/>
                </a:solidFill>
                <a:latin typeface="Century Gothic" pitchFamily="34" charset="0"/>
              </a:rPr>
              <a:t>Asfaltado en la calle Dolores Tejeda, del sector </a:t>
            </a:r>
            <a:r>
              <a:rPr lang="es-ES" sz="2800" b="1" dirty="0" err="1">
                <a:solidFill>
                  <a:schemeClr val="bg1"/>
                </a:solidFill>
                <a:latin typeface="Century Gothic" pitchFamily="34" charset="0"/>
              </a:rPr>
              <a:t>Bancola</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875096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54" y="1701661"/>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423" y="1700350"/>
            <a:ext cx="3897088"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0354" y="4273260"/>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423" y="4271344"/>
            <a:ext cx="3897088" cy="2191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07312" y="161082"/>
            <a:ext cx="8839200" cy="830997"/>
          </a:xfrm>
          <a:prstGeom prst="rect">
            <a:avLst/>
          </a:prstGeom>
          <a:noFill/>
        </p:spPr>
        <p:txBody>
          <a:bodyPr wrap="square" rtlCol="0">
            <a:spAutoFit/>
          </a:bodyPr>
          <a:lstStyle/>
          <a:p>
            <a:r>
              <a:rPr lang="es-ES" sz="2400" b="1" dirty="0">
                <a:solidFill>
                  <a:schemeClr val="bg1"/>
                </a:solidFill>
                <a:latin typeface="Century Gothic" pitchFamily="34" charset="0"/>
              </a:rPr>
              <a:t>Asfaltando: Calle Bienvenido </a:t>
            </a:r>
            <a:r>
              <a:rPr lang="es-ES" sz="2400" b="1" dirty="0" err="1">
                <a:solidFill>
                  <a:schemeClr val="bg1"/>
                </a:solidFill>
                <a:latin typeface="Century Gothic" pitchFamily="34" charset="0"/>
              </a:rPr>
              <a:t>Creales</a:t>
            </a:r>
            <a:r>
              <a:rPr lang="es-ES" sz="2400" b="1" dirty="0">
                <a:solidFill>
                  <a:schemeClr val="bg1"/>
                </a:solidFill>
                <a:latin typeface="Century Gothic" pitchFamily="34" charset="0"/>
              </a:rPr>
              <a:t> esq. Dolores Tejeda, Las Piedras, Papagayo</a:t>
            </a:r>
            <a:endParaRPr lang="es-MX" sz="2400" b="1" dirty="0">
              <a:solidFill>
                <a:schemeClr val="bg1"/>
              </a:solidFill>
              <a:latin typeface="Century Gothic" pitchFamily="34" charset="0"/>
            </a:endParaRPr>
          </a:p>
        </p:txBody>
      </p:sp>
    </p:spTree>
    <p:extLst>
      <p:ext uri="{BB962C8B-B14F-4D97-AF65-F5344CB8AC3E}">
        <p14:creationId xmlns:p14="http://schemas.microsoft.com/office/powerpoint/2010/main" val="2414632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39137" y="1624128"/>
            <a:ext cx="4006491"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64030" y="1624128"/>
            <a:ext cx="4006491"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34321" y="4192116"/>
            <a:ext cx="4019574"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448407" y="4172827"/>
            <a:ext cx="4048933"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83921" y="359127"/>
            <a:ext cx="10320454" cy="523220"/>
          </a:xfrm>
          <a:prstGeom prst="rect">
            <a:avLst/>
          </a:prstGeom>
          <a:noFill/>
        </p:spPr>
        <p:txBody>
          <a:bodyPr wrap="none" rtlCol="0">
            <a:spAutoFit/>
          </a:bodyPr>
          <a:lstStyle/>
          <a:p>
            <a:r>
              <a:rPr lang="es-ES" sz="2800" b="1" dirty="0">
                <a:solidFill>
                  <a:schemeClr val="bg1"/>
                </a:solidFill>
                <a:latin typeface="Century Gothic" panose="020B0502020202020204" pitchFamily="34" charset="0"/>
              </a:rPr>
              <a:t>Pavimentación Calle Principal Distrito Municipal de Caleta</a:t>
            </a:r>
            <a:endParaRPr lang="es-MX"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3526606" y="1604797"/>
            <a:ext cx="5754766" cy="4978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052" name="Picture 4" descr="C:\Users\usuario\Desktop\Captura.PNG"/>
          <p:cNvPicPr>
            <a:picLocks noChangeAspect="1" noChangeArrowheads="1"/>
          </p:cNvPicPr>
          <p:nvPr/>
        </p:nvPicPr>
        <p:blipFill>
          <a:blip r:embed="rId3"/>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49109" y="154750"/>
            <a:ext cx="9288120" cy="954107"/>
          </a:xfrm>
          <a:prstGeom prst="rect">
            <a:avLst/>
          </a:prstGeom>
          <a:noFill/>
        </p:spPr>
        <p:txBody>
          <a:bodyPr wrap="none" rtlCol="0">
            <a:spAutoFit/>
          </a:bodyPr>
          <a:lstStyle/>
          <a:p>
            <a:r>
              <a:rPr lang="es-ES" sz="2800" b="1" dirty="0">
                <a:solidFill>
                  <a:schemeClr val="bg1"/>
                </a:solidFill>
                <a:latin typeface="Century Gothic" panose="020B0502020202020204" pitchFamily="34" charset="0"/>
              </a:rPr>
              <a:t>Construcción y </a:t>
            </a:r>
            <a:r>
              <a:rPr lang="es-ES" sz="2800" b="1" dirty="0" err="1">
                <a:solidFill>
                  <a:schemeClr val="bg1"/>
                </a:solidFill>
                <a:latin typeface="Century Gothic" panose="020B0502020202020204" pitchFamily="34" charset="0"/>
              </a:rPr>
              <a:t>adoquinamiento</a:t>
            </a:r>
            <a:r>
              <a:rPr lang="es-ES" sz="2800" b="1" dirty="0">
                <a:solidFill>
                  <a:schemeClr val="bg1"/>
                </a:solidFill>
                <a:latin typeface="Century Gothic" panose="020B0502020202020204" pitchFamily="34" charset="0"/>
              </a:rPr>
              <a:t> </a:t>
            </a:r>
          </a:p>
          <a:p>
            <a:r>
              <a:rPr lang="es-ES" sz="2800" b="1" dirty="0">
                <a:solidFill>
                  <a:schemeClr val="bg1"/>
                </a:solidFill>
                <a:latin typeface="Century Gothic" panose="020B0502020202020204" pitchFamily="34" charset="0"/>
              </a:rPr>
              <a:t>de la calle peatonal del distrito municipal de Caleta</a:t>
            </a:r>
            <a:endParaRPr lang="es-MX"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793856" y="1658164"/>
            <a:ext cx="4051773"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18749" y="1658164"/>
            <a:ext cx="4051773"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787433" y="4226152"/>
            <a:ext cx="4065003"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397919" y="4206863"/>
            <a:ext cx="4094694"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26924" y="342699"/>
            <a:ext cx="8823249" cy="523220"/>
          </a:xfrm>
          <a:prstGeom prst="rect">
            <a:avLst/>
          </a:prstGeom>
          <a:noFill/>
        </p:spPr>
        <p:txBody>
          <a:bodyPr wrap="none" rtlCol="0">
            <a:spAutoFit/>
          </a:bodyPr>
          <a:lstStyle/>
          <a:p>
            <a:r>
              <a:rPr lang="es-ES" sz="2800" b="1" dirty="0">
                <a:solidFill>
                  <a:schemeClr val="bg1"/>
                </a:solidFill>
                <a:latin typeface="Century Gothic" panose="020B0502020202020204" pitchFamily="34" charset="0"/>
              </a:rPr>
              <a:t>Pavimentación del parqueo publico Playa Caleta</a:t>
            </a:r>
            <a:endParaRPr lang="es-MX"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955" y="1701660"/>
            <a:ext cx="3928095"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308" y="1717624"/>
            <a:ext cx="3972284"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28955" y="4273260"/>
            <a:ext cx="3928095"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308" y="4278040"/>
            <a:ext cx="3972284"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30828" y="347821"/>
            <a:ext cx="10359656" cy="523220"/>
          </a:xfrm>
          <a:prstGeom prst="rect">
            <a:avLst/>
          </a:prstGeom>
          <a:noFill/>
        </p:spPr>
        <p:txBody>
          <a:bodyPr wrap="square" rtlCol="0">
            <a:spAutoFit/>
          </a:bodyPr>
          <a:lstStyle/>
          <a:p>
            <a:r>
              <a:rPr lang="es-ES" sz="2800" b="1" dirty="0">
                <a:solidFill>
                  <a:schemeClr val="bg1"/>
                </a:solidFill>
                <a:latin typeface="Century Gothic" pitchFamily="34" charset="0"/>
              </a:rPr>
              <a:t>Inauguración de 3,500 metros de líneas de tuberías.</a:t>
            </a:r>
          </a:p>
        </p:txBody>
      </p:sp>
    </p:spTree>
    <p:extLst>
      <p:ext uri="{BB962C8B-B14F-4D97-AF65-F5344CB8AC3E}">
        <p14:creationId xmlns:p14="http://schemas.microsoft.com/office/powerpoint/2010/main" val="83086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4770" y="2473629"/>
            <a:ext cx="5405596" cy="3039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7019" y="2473629"/>
            <a:ext cx="5028327" cy="3039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052" name="Picture 4" descr="C:\Users\usuario\Desktop\Captura.PNG"/>
          <p:cNvPicPr>
            <a:picLocks noChangeAspect="1" noChangeArrowheads="1"/>
          </p:cNvPicPr>
          <p:nvPr/>
        </p:nvPicPr>
        <p:blipFill>
          <a:blip r:embed="rId4"/>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61740" y="163356"/>
            <a:ext cx="10421402" cy="954107"/>
          </a:xfrm>
          <a:prstGeom prst="rect">
            <a:avLst/>
          </a:prstGeom>
          <a:noFill/>
        </p:spPr>
        <p:txBody>
          <a:bodyPr wrap="square" rtlCol="0">
            <a:spAutoFit/>
          </a:bodyPr>
          <a:lstStyle/>
          <a:p>
            <a:r>
              <a:rPr lang="es-ES" sz="2800" b="1" dirty="0">
                <a:solidFill>
                  <a:schemeClr val="bg1"/>
                </a:solidFill>
                <a:latin typeface="Century Gothic" pitchFamily="34" charset="0"/>
              </a:rPr>
              <a:t>Proyecto de ampliación de Redes en tubería el en Ensanche La Hoz.</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696883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28800" y="1726287"/>
            <a:ext cx="404948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31429" y="1726287"/>
            <a:ext cx="394788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14286" y="4294275"/>
            <a:ext cx="4078514"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16914" y="4274986"/>
            <a:ext cx="3962399"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55250"/>
            <a:ext cx="75540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Plan de mejoramiento de hábitat: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dirty="0">
                <a:solidFill>
                  <a:prstClr val="white"/>
                </a:solidFill>
                <a:latin typeface="Century Gothic" panose="020B0502020202020204" pitchFamily="34" charset="0"/>
              </a:rPr>
              <a:t>C</a:t>
            </a:r>
            <a:r>
              <a:rPr kumimoji="0" lang="es-ES"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onstrucción</a:t>
            </a: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viviendas</a:t>
            </a:r>
          </a:p>
        </p:txBody>
      </p:sp>
    </p:spTree>
    <p:extLst>
      <p:ext uri="{BB962C8B-B14F-4D97-AF65-F5344CB8AC3E}">
        <p14:creationId xmlns:p14="http://schemas.microsoft.com/office/powerpoint/2010/main" val="274909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2025383" y="1700350"/>
            <a:ext cx="395343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678065" y="1700350"/>
            <a:ext cx="3946711"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2018785" y="4268338"/>
            <a:ext cx="3973903"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682802" y="4249049"/>
            <a:ext cx="3927894"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899042" y="370253"/>
            <a:ext cx="8807219" cy="584775"/>
          </a:xfrm>
          <a:prstGeom prst="rect">
            <a:avLst/>
          </a:prstGeom>
          <a:noFill/>
        </p:spPr>
        <p:txBody>
          <a:bodyPr wrap="none" rtlCol="0">
            <a:spAutoFit/>
          </a:bodyPr>
          <a:lstStyle/>
          <a:p>
            <a:r>
              <a:rPr lang="es-ES" sz="3200" b="1" dirty="0">
                <a:solidFill>
                  <a:schemeClr val="bg1"/>
                </a:solidFill>
                <a:latin typeface="Century Gothic" panose="020B0502020202020204" pitchFamily="34" charset="0"/>
              </a:rPr>
              <a:t>Inauguración del Hospital de Villa Hermosa</a:t>
            </a:r>
            <a:endParaRPr lang="es-MX"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01660"/>
            <a:ext cx="3968215"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96" y="1737377"/>
            <a:ext cx="3796449"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4273260"/>
            <a:ext cx="3968215"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95" y="4297793"/>
            <a:ext cx="3796449"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8839200" cy="523220"/>
          </a:xfrm>
          <a:prstGeom prst="rect">
            <a:avLst/>
          </a:prstGeom>
          <a:noFill/>
        </p:spPr>
        <p:txBody>
          <a:bodyPr wrap="square" rtlCol="0">
            <a:spAutoFit/>
          </a:bodyPr>
          <a:lstStyle/>
          <a:p>
            <a:r>
              <a:rPr lang="es-ES" sz="2800" b="1" dirty="0">
                <a:solidFill>
                  <a:schemeClr val="bg1"/>
                </a:solidFill>
                <a:latin typeface="Century Gothic" pitchFamily="34" charset="0"/>
              </a:rPr>
              <a:t>Hospital de Villa Hermosa en funcionamiento</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2994840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stretch>
            <a:fillRect/>
          </a:stretch>
        </p:blipFill>
        <p:spPr>
          <a:xfrm>
            <a:off x="1842760" y="1658163"/>
            <a:ext cx="4089954"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stretch>
            <a:fillRect/>
          </a:stretch>
        </p:blipFill>
        <p:spPr>
          <a:xfrm>
            <a:off x="6456641" y="1658163"/>
            <a:ext cx="414062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stretch>
            <a:fillRect/>
          </a:stretch>
        </p:blipFill>
        <p:spPr bwMode="auto">
          <a:xfrm>
            <a:off x="1828800" y="4226151"/>
            <a:ext cx="4118909"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stretch>
            <a:fillRect/>
          </a:stretch>
        </p:blipFill>
        <p:spPr bwMode="auto">
          <a:xfrm>
            <a:off x="6435702" y="4206862"/>
            <a:ext cx="4184058"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80930" y="424541"/>
            <a:ext cx="10323660" cy="492443"/>
          </a:xfrm>
          <a:prstGeom prst="rect">
            <a:avLst/>
          </a:prstGeom>
          <a:noFill/>
        </p:spPr>
        <p:txBody>
          <a:bodyPr wrap="none" rtlCol="0">
            <a:spAutoFit/>
          </a:bodyPr>
          <a:lstStyle/>
          <a:p>
            <a:r>
              <a:rPr lang="es-ES" sz="2600" b="1" dirty="0">
                <a:solidFill>
                  <a:schemeClr val="bg1"/>
                </a:solidFill>
                <a:latin typeface="Century Gothic" panose="020B0502020202020204" pitchFamily="34" charset="0"/>
              </a:rPr>
              <a:t>Remodelación y ampliación del Hospital Arístides </a:t>
            </a:r>
            <a:r>
              <a:rPr lang="es-ES" sz="2600" b="1" dirty="0" err="1">
                <a:solidFill>
                  <a:schemeClr val="bg1"/>
                </a:solidFill>
                <a:latin typeface="Century Gothic" panose="020B0502020202020204" pitchFamily="34" charset="0"/>
              </a:rPr>
              <a:t>Fiallo</a:t>
            </a:r>
            <a:r>
              <a:rPr lang="es-ES" sz="2600" b="1" dirty="0">
                <a:solidFill>
                  <a:schemeClr val="bg1"/>
                </a:solidFill>
                <a:latin typeface="Century Gothic" panose="020B0502020202020204" pitchFamily="34" charset="0"/>
              </a:rPr>
              <a:t> Cabral</a:t>
            </a:r>
            <a:endParaRPr lang="es-MX" sz="2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50083" y="1700350"/>
            <a:ext cx="4028203"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74976" y="1700350"/>
            <a:ext cx="4028203"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37999" y="4268338"/>
            <a:ext cx="4057530"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444314" y="4249049"/>
            <a:ext cx="4102619"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30829" y="145156"/>
            <a:ext cx="8980714" cy="954107"/>
          </a:xfrm>
          <a:prstGeom prst="rect">
            <a:avLst/>
          </a:prstGeom>
          <a:noFill/>
        </p:spPr>
        <p:txBody>
          <a:bodyPr wrap="square" rtlCol="0">
            <a:spAutoFit/>
          </a:bodyPr>
          <a:lstStyle/>
          <a:p>
            <a:r>
              <a:rPr lang="es-ES" sz="2800" b="1" dirty="0">
                <a:solidFill>
                  <a:schemeClr val="bg1"/>
                </a:solidFill>
                <a:latin typeface="Century Gothic" panose="020B0502020202020204" pitchFamily="34" charset="0"/>
              </a:rPr>
              <a:t>Fortalecimiento de los servicios de salud </a:t>
            </a:r>
          </a:p>
          <a:p>
            <a:r>
              <a:rPr lang="es-ES" sz="2800" b="1" dirty="0">
                <a:solidFill>
                  <a:schemeClr val="bg1"/>
                </a:solidFill>
                <a:latin typeface="Century Gothic" panose="020B0502020202020204" pitchFamily="34" charset="0"/>
              </a:rPr>
              <a:t>con la asignación de dos ambulancias equipadas</a:t>
            </a:r>
            <a:endParaRPr lang="es-MX"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14732" y="1701660"/>
            <a:ext cx="3967090"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55545" y="1700350"/>
            <a:ext cx="3896750"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786597" y="4273260"/>
            <a:ext cx="4009292"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83681" y="4254157"/>
            <a:ext cx="3882682"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90860" y="380810"/>
            <a:ext cx="8839200" cy="584775"/>
          </a:xfrm>
          <a:prstGeom prst="rect">
            <a:avLst/>
          </a:prstGeom>
          <a:noFill/>
        </p:spPr>
        <p:txBody>
          <a:bodyPr wrap="square" rtlCol="0">
            <a:spAutoFit/>
          </a:bodyPr>
          <a:lstStyle/>
          <a:p>
            <a:r>
              <a:rPr lang="es-MX" sz="3200" b="1" dirty="0">
                <a:solidFill>
                  <a:schemeClr val="bg1"/>
                </a:solidFill>
                <a:latin typeface="Century Gothic" pitchFamily="34" charset="0"/>
              </a:rPr>
              <a:t>Farmacias del Pueblo</a:t>
            </a:r>
          </a:p>
        </p:txBody>
      </p:sp>
    </p:spTree>
    <p:extLst>
      <p:ext uri="{BB962C8B-B14F-4D97-AF65-F5344CB8AC3E}">
        <p14:creationId xmlns:p14="http://schemas.microsoft.com/office/powerpoint/2010/main" val="1674346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50987" y="1669769"/>
            <a:ext cx="391586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16008" y="1669769"/>
            <a:ext cx="398566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37026" y="4237757"/>
            <a:ext cx="392982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4"/>
          <a:stretch>
            <a:fillRect/>
          </a:stretch>
        </p:blipFill>
        <p:spPr bwMode="auto">
          <a:xfrm>
            <a:off x="6402046" y="4218468"/>
            <a:ext cx="4020568"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24540" y="317043"/>
            <a:ext cx="10148145" cy="584775"/>
          </a:xfrm>
          <a:prstGeom prst="rect">
            <a:avLst/>
          </a:prstGeom>
          <a:noFill/>
        </p:spPr>
        <p:txBody>
          <a:bodyPr wrap="square" rtlCol="0">
            <a:spAutoFit/>
          </a:bodyPr>
          <a:lstStyle/>
          <a:p>
            <a:r>
              <a:rPr lang="es-ES" sz="2800" b="1" dirty="0">
                <a:solidFill>
                  <a:schemeClr val="bg1"/>
                </a:solidFill>
                <a:latin typeface="Century Gothic" panose="020B0502020202020204" pitchFamily="34" charset="0"/>
              </a:rPr>
              <a:t>Implementación</a:t>
            </a:r>
            <a:r>
              <a:rPr lang="es-ES" sz="3200" b="1" dirty="0">
                <a:solidFill>
                  <a:schemeClr val="bg1"/>
                </a:solidFill>
                <a:latin typeface="Century Gothic" panose="020B0502020202020204" pitchFamily="34" charset="0"/>
              </a:rPr>
              <a:t> del programa Oportunidad 14-24</a:t>
            </a:r>
            <a:endParaRPr lang="es-MX"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266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01660"/>
            <a:ext cx="3968200"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9" y="1737377"/>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0" y="4273260"/>
            <a:ext cx="3968200"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89" y="4297793"/>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399" y="318524"/>
            <a:ext cx="100325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Apertura de centro técnico-profesional del programa Oportunidad 14-24.</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568967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676400" y="-29422"/>
            <a:ext cx="10515600" cy="1325563"/>
          </a:xfrm>
        </p:spPr>
        <p:txBody>
          <a:bodyPr>
            <a:normAutofit/>
          </a:bodyPr>
          <a:lstStyle/>
          <a:p>
            <a:r>
              <a:rPr lang="es-MX" sz="2800" b="1" dirty="0">
                <a:solidFill>
                  <a:schemeClr val="bg1"/>
                </a:solidFill>
                <a:latin typeface="Century Gothic" panose="020B0502020202020204" pitchFamily="34" charset="0"/>
              </a:rPr>
              <a:t>Acuerdo con la </a:t>
            </a:r>
            <a:r>
              <a:rPr lang="es-ES" sz="2800" b="1" dirty="0">
                <a:solidFill>
                  <a:schemeClr val="bg1"/>
                </a:solidFill>
                <a:latin typeface="Century Gothic" panose="020B0502020202020204" pitchFamily="34" charset="0"/>
              </a:rPr>
              <a:t>Universidad Federico Henríquez y Carvajal (UFHEC)</a:t>
            </a:r>
            <a:endParaRPr lang="es-DO" sz="2800" b="1" dirty="0">
              <a:solidFill>
                <a:schemeClr val="bg1"/>
              </a:solidFill>
              <a:latin typeface="Century Gothic" panose="020B0502020202020204" pitchFamily="34" charset="0"/>
            </a:endParaRPr>
          </a:p>
        </p:txBody>
      </p:sp>
      <p:pic>
        <p:nvPicPr>
          <p:cNvPr id="5" name="Imagen 4">
            <a:extLst>
              <a:ext uri="{FF2B5EF4-FFF2-40B4-BE49-F238E27FC236}">
                <a16:creationId xmlns:a16="http://schemas.microsoft.com/office/drawing/2014/main" id="{65F374CF-91E5-45E1-A9FF-4D361C190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271" y="1667236"/>
            <a:ext cx="3270801" cy="2180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4E942031-070E-428F-8A99-378F9F5EF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5956" y="1553983"/>
            <a:ext cx="3406864" cy="2180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A4B16D6C-2C31-47CC-99CA-0C08BAC6D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5956" y="4207575"/>
            <a:ext cx="3406865" cy="2271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01F61AB0-F209-4A47-96EF-94E7313CF7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271" y="4265327"/>
            <a:ext cx="3320237" cy="2213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a:extLst>
              <a:ext uri="{FF2B5EF4-FFF2-40B4-BE49-F238E27FC236}">
                <a16:creationId xmlns:a16="http://schemas.microsoft.com/office/drawing/2014/main" id="{F74382B0-479F-4F2D-A5A7-95F897FA6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1726" y="2725717"/>
            <a:ext cx="4448548" cy="2965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n 1">
            <a:extLst>
              <a:ext uri="{FF2B5EF4-FFF2-40B4-BE49-F238E27FC236}">
                <a16:creationId xmlns:a16="http://schemas.microsoft.com/office/drawing/2014/main" id="{1ACA5003-92A5-4452-9F8D-B1A66FF91B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623" y="458066"/>
            <a:ext cx="1222979" cy="720494"/>
          </a:xfrm>
          <a:prstGeom prst="rect">
            <a:avLst/>
          </a:prstGeom>
        </p:spPr>
      </p:pic>
    </p:spTree>
    <p:extLst>
      <p:ext uri="{BB962C8B-B14F-4D97-AF65-F5344CB8AC3E}">
        <p14:creationId xmlns:p14="http://schemas.microsoft.com/office/powerpoint/2010/main" val="1091668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399" y="1701660"/>
            <a:ext cx="3939399"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4" y="1718162"/>
            <a:ext cx="3796448"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0" y="4273260"/>
            <a:ext cx="3939398"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4" y="4278578"/>
            <a:ext cx="3796448"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9805386" cy="523220"/>
          </a:xfrm>
          <a:prstGeom prst="rect">
            <a:avLst/>
          </a:prstGeom>
          <a:noFill/>
        </p:spPr>
        <p:txBody>
          <a:bodyPr wrap="square" rtlCol="0">
            <a:spAutoFit/>
          </a:bodyPr>
          <a:lstStyle/>
          <a:p>
            <a:r>
              <a:rPr lang="es-ES" sz="2800" b="1" dirty="0">
                <a:solidFill>
                  <a:schemeClr val="bg1"/>
                </a:solidFill>
                <a:latin typeface="Century Gothic" pitchFamily="34" charset="0"/>
              </a:rPr>
              <a:t>Capacitación de servidores públicos a través del INAP</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3193610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01660"/>
            <a:ext cx="3924148"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4" y="1737377"/>
            <a:ext cx="3796449"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4273260"/>
            <a:ext cx="3924148"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303" y="4297793"/>
            <a:ext cx="3796449"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883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Proyecto Saona Sostenible (29/05/23)</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92324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stretch>
            <a:fillRect/>
          </a:stretch>
        </p:blipFill>
        <p:spPr>
          <a:xfrm>
            <a:off x="1882264" y="1691781"/>
            <a:ext cx="403956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stretch>
            <a:fillRect/>
          </a:stretch>
        </p:blipFill>
        <p:spPr>
          <a:xfrm>
            <a:off x="6479453" y="1691781"/>
            <a:ext cx="4052601"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stretch>
            <a:fillRect/>
          </a:stretch>
        </p:blipFill>
        <p:spPr bwMode="auto">
          <a:xfrm>
            <a:off x="1881400" y="4259769"/>
            <a:ext cx="4038058"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stretch>
            <a:fillRect/>
          </a:stretch>
        </p:blipFill>
        <p:spPr bwMode="auto">
          <a:xfrm>
            <a:off x="6495280" y="4269858"/>
            <a:ext cx="4052251" cy="2206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01791" y="377209"/>
            <a:ext cx="10540065" cy="523220"/>
          </a:xfrm>
          <a:prstGeom prst="rect">
            <a:avLst/>
          </a:prstGeom>
          <a:noFill/>
        </p:spPr>
        <p:txBody>
          <a:bodyPr wrap="none" rtlCol="0">
            <a:spAutoFit/>
          </a:bodyPr>
          <a:lstStyle/>
          <a:p>
            <a:r>
              <a:rPr lang="es-ES" sz="2800" b="1" dirty="0">
                <a:solidFill>
                  <a:schemeClr val="bg1"/>
                </a:solidFill>
                <a:latin typeface="Century Gothic" panose="020B0502020202020204" pitchFamily="34" charset="0"/>
              </a:rPr>
              <a:t>Programa Nacional de Construcción de Aceras y Contenes</a:t>
            </a:r>
            <a:endParaRPr lang="es-MX"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71892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stretch>
            <a:fillRect/>
          </a:stretch>
        </p:blipFill>
        <p:spPr>
          <a:xfrm>
            <a:off x="1744394" y="1701660"/>
            <a:ext cx="3995224"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stretch>
            <a:fillRect/>
          </a:stretch>
        </p:blipFill>
        <p:spPr>
          <a:xfrm>
            <a:off x="6527409" y="1700350"/>
            <a:ext cx="392488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stretch>
            <a:fillRect/>
          </a:stretch>
        </p:blipFill>
        <p:spPr bwMode="auto">
          <a:xfrm>
            <a:off x="1772529" y="4273260"/>
            <a:ext cx="3967089"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stretch>
            <a:fillRect/>
          </a:stretch>
        </p:blipFill>
        <p:spPr bwMode="auto">
          <a:xfrm>
            <a:off x="6541477" y="4254157"/>
            <a:ext cx="3924886"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72529" y="141643"/>
            <a:ext cx="10081825" cy="1077218"/>
          </a:xfrm>
          <a:prstGeom prst="rect">
            <a:avLst/>
          </a:prstGeom>
          <a:noFill/>
        </p:spPr>
        <p:txBody>
          <a:bodyPr wrap="square" rtlCol="0">
            <a:spAutoFit/>
          </a:bodyPr>
          <a:lstStyle/>
          <a:p>
            <a:r>
              <a:rPr lang="es-ES" sz="3200" b="1" dirty="0">
                <a:solidFill>
                  <a:schemeClr val="bg1"/>
                </a:solidFill>
                <a:latin typeface="Century Gothic" pitchFamily="34" charset="0"/>
              </a:rPr>
              <a:t>Master Plan de Saneamiento y manejo sostenible </a:t>
            </a:r>
          </a:p>
          <a:p>
            <a:r>
              <a:rPr lang="es-ES" sz="3200" b="1" dirty="0">
                <a:solidFill>
                  <a:schemeClr val="bg1"/>
                </a:solidFill>
                <a:latin typeface="Century Gothic" pitchFamily="34" charset="0"/>
              </a:rPr>
              <a:t>de la Isla Saona</a:t>
            </a:r>
          </a:p>
        </p:txBody>
      </p:sp>
    </p:spTree>
    <p:extLst>
      <p:ext uri="{BB962C8B-B14F-4D97-AF65-F5344CB8AC3E}">
        <p14:creationId xmlns:p14="http://schemas.microsoft.com/office/powerpoint/2010/main" val="728495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99139" y="1726287"/>
            <a:ext cx="398115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27409" y="1726287"/>
            <a:ext cx="3967089"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99137" y="4294275"/>
            <a:ext cx="3981157"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41477" y="4274986"/>
            <a:ext cx="3924886"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54209" y="148502"/>
            <a:ext cx="10118476"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Master Plan de Saneamiento y manejo sostenible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la Isla Saona</a:t>
            </a:r>
          </a:p>
        </p:txBody>
      </p:sp>
    </p:spTree>
    <p:extLst>
      <p:ext uri="{BB962C8B-B14F-4D97-AF65-F5344CB8AC3E}">
        <p14:creationId xmlns:p14="http://schemas.microsoft.com/office/powerpoint/2010/main" val="1141871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1701660"/>
            <a:ext cx="393939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4" y="1718162"/>
            <a:ext cx="3796448"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1" y="4273260"/>
            <a:ext cx="393939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4" y="4278578"/>
            <a:ext cx="3796448"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8839200" cy="523220"/>
          </a:xfrm>
          <a:prstGeom prst="rect">
            <a:avLst/>
          </a:prstGeom>
          <a:noFill/>
        </p:spPr>
        <p:txBody>
          <a:bodyPr wrap="square" rtlCol="0">
            <a:spAutoFit/>
          </a:bodyPr>
          <a:lstStyle/>
          <a:p>
            <a:r>
              <a:rPr lang="es-ES" sz="2800" b="1" dirty="0">
                <a:solidFill>
                  <a:schemeClr val="bg1"/>
                </a:solidFill>
                <a:latin typeface="Century Gothic" pitchFamily="34" charset="0"/>
              </a:rPr>
              <a:t>Mercado de productores de </a:t>
            </a:r>
            <a:r>
              <a:rPr lang="es-ES" sz="2800" b="1" dirty="0" err="1">
                <a:solidFill>
                  <a:schemeClr val="bg1"/>
                </a:solidFill>
                <a:latin typeface="Century Gothic" pitchFamily="34" charset="0"/>
              </a:rPr>
              <a:t>Inespre</a:t>
            </a:r>
            <a:r>
              <a:rPr lang="es-ES" sz="2800" b="1" dirty="0">
                <a:solidFill>
                  <a:schemeClr val="bg1"/>
                </a:solidFill>
                <a:latin typeface="Century Gothic" pitchFamily="34" charset="0"/>
              </a:rPr>
              <a:t> (19/05/23)</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1643261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3" cstate="print"/>
          <a:stretch>
            <a:fillRect/>
          </a:stretch>
        </p:blipFill>
        <p:spPr>
          <a:xfrm>
            <a:off x="1837976" y="4249049"/>
            <a:ext cx="3891154"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45294" y="1700350"/>
            <a:ext cx="3908730"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837976" y="1700350"/>
            <a:ext cx="3891153"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6" cstate="print"/>
          <a:stretch>
            <a:fillRect/>
          </a:stretch>
        </p:blipFill>
        <p:spPr bwMode="auto">
          <a:xfrm>
            <a:off x="6445293" y="4249049"/>
            <a:ext cx="3908730"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7"/>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37358" y="339838"/>
            <a:ext cx="10454642" cy="523220"/>
          </a:xfrm>
          <a:prstGeom prst="rect">
            <a:avLst/>
          </a:prstGeom>
          <a:noFill/>
        </p:spPr>
        <p:txBody>
          <a:bodyPr wrap="square" rtlCol="0">
            <a:spAutoFit/>
          </a:bodyPr>
          <a:lstStyle/>
          <a:p>
            <a:pPr lvl="0"/>
            <a:r>
              <a:rPr lang="es-ES" sz="2800" b="1" dirty="0">
                <a:solidFill>
                  <a:schemeClr val="bg1"/>
                </a:solidFill>
                <a:latin typeface="Century Gothic" panose="020B0502020202020204" pitchFamily="34" charset="0"/>
              </a:rPr>
              <a:t>Estrategia Integral de Seguridad Ciudadana Mi País Seguro</a:t>
            </a:r>
            <a:endParaRPr lang="es-MX" sz="2800" b="1" dirty="0">
              <a:solidFill>
                <a:schemeClr val="bg1"/>
              </a:solidFill>
              <a:latin typeface="Montserrat Classic Bold"/>
            </a:endParaRPr>
          </a:p>
        </p:txBody>
      </p:sp>
    </p:spTree>
    <p:extLst>
      <p:ext uri="{BB962C8B-B14F-4D97-AF65-F5344CB8AC3E}">
        <p14:creationId xmlns:p14="http://schemas.microsoft.com/office/powerpoint/2010/main" val="2212266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757548" y="1701660"/>
            <a:ext cx="3942608"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31428" y="1700350"/>
            <a:ext cx="3883231"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769423" y="4273260"/>
            <a:ext cx="4001985"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43304" y="4254157"/>
            <a:ext cx="3871356"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814611" y="142504"/>
            <a:ext cx="8839200" cy="1077218"/>
          </a:xfrm>
          <a:prstGeom prst="rect">
            <a:avLst/>
          </a:prstGeom>
          <a:noFill/>
        </p:spPr>
        <p:txBody>
          <a:bodyPr wrap="square" rtlCol="0">
            <a:spAutoFit/>
          </a:bodyPr>
          <a:lstStyle/>
          <a:p>
            <a:r>
              <a:rPr lang="es-MX" sz="3200" b="1" dirty="0">
                <a:solidFill>
                  <a:schemeClr val="bg1"/>
                </a:solidFill>
                <a:latin typeface="Century Gothic" pitchFamily="34" charset="0"/>
              </a:rPr>
              <a:t>20 motocicletas y 14 camionetas nuevas para la Policía Nacional</a:t>
            </a:r>
          </a:p>
        </p:txBody>
      </p:sp>
    </p:spTree>
    <p:extLst>
      <p:ext uri="{BB962C8B-B14F-4D97-AF65-F5344CB8AC3E}">
        <p14:creationId xmlns:p14="http://schemas.microsoft.com/office/powerpoint/2010/main" val="2303553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769423" y="1701660"/>
            <a:ext cx="3966359"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19554" y="1700350"/>
            <a:ext cx="3883230"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757547" y="4273260"/>
            <a:ext cx="3990109"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43304" y="4254157"/>
            <a:ext cx="3823854"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814611" y="142504"/>
            <a:ext cx="88392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white"/>
                </a:solidFill>
                <a:effectLst/>
                <a:uLnTx/>
                <a:uFillTx/>
                <a:latin typeface="Calibri"/>
                <a:ea typeface="+mn-ea"/>
                <a:cs typeface="+mn-cs"/>
              </a:rPr>
              <a:t>5 camionetas para la Dirección Regional Este de la </a:t>
            </a:r>
            <a:r>
              <a:rPr kumimoji="0" lang="es-MX" sz="3200" b="1" i="0" u="none" strike="noStrike" kern="1200" cap="none" spc="0" normalizeH="0" baseline="0" noProof="0" dirty="0" err="1">
                <a:ln>
                  <a:noFill/>
                </a:ln>
                <a:solidFill>
                  <a:prstClr val="white"/>
                </a:solidFill>
                <a:effectLst/>
                <a:uLnTx/>
                <a:uFillTx/>
                <a:latin typeface="Calibri"/>
                <a:ea typeface="+mn-ea"/>
                <a:cs typeface="+mn-cs"/>
              </a:rPr>
              <a:t>Politur</a:t>
            </a:r>
            <a:r>
              <a:rPr kumimoji="0" lang="es-MX" sz="3200" b="1" i="0" u="none" strike="noStrike" kern="1200" cap="none" spc="0" normalizeH="0" baseline="0" noProof="0" dirty="0">
                <a:ln>
                  <a:noFill/>
                </a:ln>
                <a:solidFill>
                  <a:prstClr val="white"/>
                </a:solidFill>
                <a:effectLst/>
                <a:uLnTx/>
                <a:uFillTx/>
                <a:latin typeface="Calibri"/>
                <a:ea typeface="+mn-ea"/>
                <a:cs typeface="+mn-cs"/>
              </a:rPr>
              <a:t> La Romana</a:t>
            </a:r>
            <a:endParaRPr kumimoji="0" lang="es-MX" sz="32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626360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588567" y="2593619"/>
            <a:ext cx="5065133" cy="284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052" name="Picture 4" descr="C:\Users\usuario\Desktop\Captura.PNG"/>
          <p:cNvPicPr>
            <a:picLocks noChangeAspect="1" noChangeArrowheads="1"/>
          </p:cNvPicPr>
          <p:nvPr/>
        </p:nvPicPr>
        <p:blipFill>
          <a:blip r:embed="rId3"/>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588567" y="382465"/>
            <a:ext cx="10750059" cy="523220"/>
          </a:xfrm>
          <a:prstGeom prst="rect">
            <a:avLst/>
          </a:prstGeom>
          <a:noFill/>
        </p:spPr>
        <p:txBody>
          <a:bodyPr wrap="none" rtlCol="0">
            <a:spAutoFit/>
          </a:bodyPr>
          <a:lstStyle/>
          <a:p>
            <a:pPr lvl="0"/>
            <a:r>
              <a:rPr lang="es-ES" sz="2800" b="1" dirty="0">
                <a:solidFill>
                  <a:schemeClr val="bg1"/>
                </a:solidFill>
                <a:latin typeface="Century Gothic" panose="020B0502020202020204" pitchFamily="34" charset="0"/>
              </a:rPr>
              <a:t>Inauguración Destacamento del Distrito Municipal de Caleta</a:t>
            </a:r>
            <a:endParaRPr lang="es-MX" sz="2800" b="1" dirty="0">
              <a:solidFill>
                <a:schemeClr val="bg1"/>
              </a:solidFill>
              <a:latin typeface="Century Gothic" panose="020B0502020202020204" pitchFamily="34" charset="0"/>
            </a:endParaRPr>
          </a:p>
        </p:txBody>
      </p:sp>
      <p:pic>
        <p:nvPicPr>
          <p:cNvPr id="13" name="Imagen 9">
            <a:extLst>
              <a:ext uri="{FF2B5EF4-FFF2-40B4-BE49-F238E27FC236}">
                <a16:creationId xmlns:a16="http://schemas.microsoft.com/office/drawing/2014/main" id="{E36BCBC6-FF97-43C1-9C77-CE7B899B33BD}"/>
              </a:ext>
            </a:extLst>
          </p:cNvPr>
          <p:cNvPicPr>
            <a:picLocks noChangeAspect="1"/>
          </p:cNvPicPr>
          <p:nvPr/>
        </p:nvPicPr>
        <p:blipFill>
          <a:blip r:embed="rId5"/>
          <a:stretch>
            <a:fillRect/>
          </a:stretch>
        </p:blipFill>
        <p:spPr>
          <a:xfrm>
            <a:off x="7402193" y="2593619"/>
            <a:ext cx="4256300" cy="284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2266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950" y="1701660"/>
            <a:ext cx="3928113"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4" y="1717624"/>
            <a:ext cx="3972295"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28949" y="4273260"/>
            <a:ext cx="3928113"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303" y="4278040"/>
            <a:ext cx="3972295"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280580"/>
            <a:ext cx="9906000" cy="830997"/>
          </a:xfrm>
          <a:prstGeom prst="rect">
            <a:avLst/>
          </a:prstGeom>
          <a:noFill/>
        </p:spPr>
        <p:txBody>
          <a:bodyPr wrap="square" rtlCol="0">
            <a:spAutoFit/>
          </a:bodyPr>
          <a:lstStyle/>
          <a:p>
            <a:r>
              <a:rPr lang="es-ES" sz="2400" b="1" dirty="0">
                <a:solidFill>
                  <a:schemeClr val="bg1"/>
                </a:solidFill>
                <a:latin typeface="Century Gothic" pitchFamily="34" charset="0"/>
              </a:rPr>
              <a:t>Inauguración de la fortaleza para la Sexta Brigada de infantería de las Fuerzas Armadas en la carretera La Romana-Higueral</a:t>
            </a:r>
            <a:endParaRPr lang="es-MX" sz="2400" b="1" dirty="0">
              <a:solidFill>
                <a:schemeClr val="bg1"/>
              </a:solidFill>
              <a:latin typeface="Century Gothic" pitchFamily="34" charset="0"/>
            </a:endParaRPr>
          </a:p>
        </p:txBody>
      </p:sp>
    </p:spTree>
    <p:extLst>
      <p:ext uri="{BB962C8B-B14F-4D97-AF65-F5344CB8AC3E}">
        <p14:creationId xmlns:p14="http://schemas.microsoft.com/office/powerpoint/2010/main" val="1148182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219" y="2513848"/>
            <a:ext cx="5123782" cy="2853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8" y="1737377"/>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43288" y="4297793"/>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247462"/>
            <a:ext cx="883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Entrega de cascos protectores y chalecos a 300 motoconchistas de la ciudad</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4105514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0354" y="1701660"/>
            <a:ext cx="3930056"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49422" y="1700350"/>
            <a:ext cx="3958228"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0354" y="4273260"/>
            <a:ext cx="393005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422" y="4254157"/>
            <a:ext cx="3958228"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90249" y="231650"/>
            <a:ext cx="9935721" cy="830997"/>
          </a:xfrm>
          <a:prstGeom prst="rect">
            <a:avLst/>
          </a:prstGeom>
          <a:noFill/>
        </p:spPr>
        <p:txBody>
          <a:bodyPr wrap="square" rtlCol="0">
            <a:spAutoFit/>
          </a:bodyPr>
          <a:lstStyle/>
          <a:p>
            <a:r>
              <a:rPr lang="es-ES" sz="2400" b="1" dirty="0">
                <a:solidFill>
                  <a:schemeClr val="bg1"/>
                </a:solidFill>
                <a:latin typeface="Century Gothic" pitchFamily="34" charset="0"/>
              </a:rPr>
              <a:t>Entrega de 225 casos protectores y chalecos a miembros de la Asociación de </a:t>
            </a:r>
            <a:r>
              <a:rPr lang="es-ES" sz="2400" b="1" dirty="0" err="1">
                <a:solidFill>
                  <a:schemeClr val="bg1"/>
                </a:solidFill>
                <a:latin typeface="Century Gothic" pitchFamily="34" charset="0"/>
              </a:rPr>
              <a:t>Motoconchos</a:t>
            </a:r>
            <a:endParaRPr lang="es-MX" sz="2400" b="1" dirty="0">
              <a:solidFill>
                <a:schemeClr val="bg1"/>
              </a:solidFill>
              <a:latin typeface="Century Gothic" pitchFamily="34" charset="0"/>
            </a:endParaRPr>
          </a:p>
        </p:txBody>
      </p:sp>
    </p:spTree>
    <p:extLst>
      <p:ext uri="{BB962C8B-B14F-4D97-AF65-F5344CB8AC3E}">
        <p14:creationId xmlns:p14="http://schemas.microsoft.com/office/powerpoint/2010/main" val="346476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399" y="1701660"/>
            <a:ext cx="4095007"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4" y="1700350"/>
            <a:ext cx="387135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399" y="4273260"/>
            <a:ext cx="4095007"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4" y="4254157"/>
            <a:ext cx="3871355"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10287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Construcción de aceras, contenes en el municipio de Villa Hermosa</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831808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99138" y="1726287"/>
            <a:ext cx="3938954"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69612" y="1726287"/>
            <a:ext cx="3896751"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85072" y="4294275"/>
            <a:ext cx="398115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97748" y="4274986"/>
            <a:ext cx="3967089"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352642"/>
            <a:ext cx="101393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Implementación del programa De Vuelta al Barrio</a:t>
            </a:r>
          </a:p>
        </p:txBody>
      </p:sp>
    </p:spTree>
    <p:extLst>
      <p:ext uri="{BB962C8B-B14F-4D97-AF65-F5344CB8AC3E}">
        <p14:creationId xmlns:p14="http://schemas.microsoft.com/office/powerpoint/2010/main" val="2678001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56935" y="1726287"/>
            <a:ext cx="3981157"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69612" y="1726287"/>
            <a:ext cx="3882683"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71003" y="4294275"/>
            <a:ext cx="3981157"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83680" y="4274986"/>
            <a:ext cx="3910817"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352642"/>
            <a:ext cx="9531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Continuación del programa De Vuelta al Barrio</a:t>
            </a:r>
          </a:p>
        </p:txBody>
      </p:sp>
    </p:spTree>
    <p:extLst>
      <p:ext uri="{BB962C8B-B14F-4D97-AF65-F5344CB8AC3E}">
        <p14:creationId xmlns:p14="http://schemas.microsoft.com/office/powerpoint/2010/main" val="874647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398" y="17016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9" y="1737377"/>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398" y="42732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289" y="4297793"/>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399" y="318524"/>
            <a:ext cx="98811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Entrega de utilería deportiva a 600 jóvenes miembros de clubes y ligas de La Romana</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912776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F85BE9-25AC-4BDF-B78F-730165309585}"/>
              </a:ext>
            </a:extLst>
          </p:cNvPr>
          <p:cNvPicPr>
            <a:picLocks noChangeAspect="1"/>
          </p:cNvPicPr>
          <p:nvPr/>
        </p:nvPicPr>
        <p:blipFill>
          <a:blip r:embed="rId2"/>
          <a:stretch>
            <a:fillRect/>
          </a:stretch>
        </p:blipFill>
        <p:spPr>
          <a:xfrm>
            <a:off x="23812" y="0"/>
            <a:ext cx="12186839" cy="6858000"/>
          </a:xfrm>
          <a:prstGeom prst="rect">
            <a:avLst/>
          </a:prstGeom>
        </p:spPr>
      </p:pic>
    </p:spTree>
    <p:extLst>
      <p:ext uri="{BB962C8B-B14F-4D97-AF65-F5344CB8AC3E}">
        <p14:creationId xmlns:p14="http://schemas.microsoft.com/office/powerpoint/2010/main" val="3900752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953" y="1742113"/>
            <a:ext cx="3928086" cy="212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9" y="1730138"/>
            <a:ext cx="3972279" cy="215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28953" y="4314502"/>
            <a:ext cx="3928086" cy="212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9" y="4290554"/>
            <a:ext cx="3972279" cy="215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61064" y="224196"/>
            <a:ext cx="9764490" cy="830997"/>
          </a:xfrm>
          <a:prstGeom prst="rect">
            <a:avLst/>
          </a:prstGeom>
          <a:noFill/>
        </p:spPr>
        <p:txBody>
          <a:bodyPr wrap="square" rtlCol="0">
            <a:spAutoFit/>
          </a:bodyPr>
          <a:lstStyle/>
          <a:p>
            <a:r>
              <a:rPr lang="es-ES" sz="2400" b="1" dirty="0">
                <a:solidFill>
                  <a:schemeClr val="bg1"/>
                </a:solidFill>
                <a:latin typeface="Century Gothic" pitchFamily="34" charset="0"/>
              </a:rPr>
              <a:t>Operativo para la instalación de 200 lámparas en la provincia de La Romana</a:t>
            </a:r>
            <a:endParaRPr lang="es-MX" sz="2400" b="1" dirty="0">
              <a:solidFill>
                <a:schemeClr val="bg1"/>
              </a:solidFill>
              <a:latin typeface="Century Gothic" pitchFamily="34" charset="0"/>
            </a:endParaRPr>
          </a:p>
        </p:txBody>
      </p:sp>
    </p:spTree>
    <p:extLst>
      <p:ext uri="{BB962C8B-B14F-4D97-AF65-F5344CB8AC3E}">
        <p14:creationId xmlns:p14="http://schemas.microsoft.com/office/powerpoint/2010/main" val="171434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951" y="1701660"/>
            <a:ext cx="3928114"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4" y="1717624"/>
            <a:ext cx="3871355"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28951" y="4273260"/>
            <a:ext cx="3928113"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4" y="4278040"/>
            <a:ext cx="3972296"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141643"/>
            <a:ext cx="10032507" cy="1077218"/>
          </a:xfrm>
          <a:prstGeom prst="rect">
            <a:avLst/>
          </a:prstGeom>
          <a:noFill/>
        </p:spPr>
        <p:txBody>
          <a:bodyPr wrap="square" rtlCol="0">
            <a:spAutoFit/>
          </a:bodyPr>
          <a:lstStyle/>
          <a:p>
            <a:r>
              <a:rPr lang="es-ES" sz="3200" b="1" dirty="0">
                <a:solidFill>
                  <a:schemeClr val="bg1"/>
                </a:solidFill>
                <a:latin typeface="Century Gothic" pitchFamily="34" charset="0"/>
              </a:rPr>
              <a:t>Entrega de lámparas para iluminación en nuestra provincia</a:t>
            </a:r>
            <a:endParaRPr lang="es-MX" sz="3200" b="1" dirty="0">
              <a:solidFill>
                <a:schemeClr val="bg1"/>
              </a:solidFill>
              <a:latin typeface="Century Gothic" pitchFamily="34" charset="0"/>
            </a:endParaRPr>
          </a:p>
        </p:txBody>
      </p:sp>
    </p:spTree>
    <p:extLst>
      <p:ext uri="{BB962C8B-B14F-4D97-AF65-F5344CB8AC3E}">
        <p14:creationId xmlns:p14="http://schemas.microsoft.com/office/powerpoint/2010/main" val="3206609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955" y="1742113"/>
            <a:ext cx="3928087" cy="212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309" y="1730138"/>
            <a:ext cx="3972279" cy="215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28954" y="4314502"/>
            <a:ext cx="3928087" cy="212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309" y="4290554"/>
            <a:ext cx="3972279" cy="215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396" y="415745"/>
            <a:ext cx="8839200" cy="523220"/>
          </a:xfrm>
          <a:prstGeom prst="rect">
            <a:avLst/>
          </a:prstGeom>
          <a:noFill/>
        </p:spPr>
        <p:txBody>
          <a:bodyPr wrap="square" rtlCol="0">
            <a:spAutoFit/>
          </a:bodyPr>
          <a:lstStyle/>
          <a:p>
            <a:r>
              <a:rPr lang="es-ES" sz="2800" b="1" dirty="0">
                <a:solidFill>
                  <a:schemeClr val="bg1"/>
                </a:solidFill>
                <a:latin typeface="Century Gothic" pitchFamily="34" charset="0"/>
              </a:rPr>
              <a:t>Programa “Navidad con Claridad”</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254069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01660"/>
            <a:ext cx="4095006"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3" y="1700350"/>
            <a:ext cx="387135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0" y="4273260"/>
            <a:ext cx="4095005"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3" y="4254157"/>
            <a:ext cx="3871356"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8839200" cy="523220"/>
          </a:xfrm>
          <a:prstGeom prst="rect">
            <a:avLst/>
          </a:prstGeom>
          <a:noFill/>
        </p:spPr>
        <p:txBody>
          <a:bodyPr wrap="square" rtlCol="0">
            <a:spAutoFit/>
          </a:bodyPr>
          <a:lstStyle/>
          <a:p>
            <a:r>
              <a:rPr lang="es-ES" sz="2800" b="1" dirty="0">
                <a:solidFill>
                  <a:schemeClr val="bg1"/>
                </a:solidFill>
                <a:latin typeface="Century Gothic" pitchFamily="34" charset="0"/>
              </a:rPr>
              <a:t>Colocación de lámparas LED</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2512621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1701660"/>
            <a:ext cx="396181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3" y="1718162"/>
            <a:ext cx="3871350"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15092" y="4220507"/>
            <a:ext cx="396181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145428"/>
            <a:ext cx="8839200" cy="954107"/>
          </a:xfrm>
          <a:prstGeom prst="rect">
            <a:avLst/>
          </a:prstGeom>
          <a:noFill/>
        </p:spPr>
        <p:txBody>
          <a:bodyPr wrap="square" rtlCol="0">
            <a:spAutoFit/>
          </a:bodyPr>
          <a:lstStyle/>
          <a:p>
            <a:r>
              <a:rPr lang="es-ES" sz="2800" b="1" dirty="0">
                <a:solidFill>
                  <a:schemeClr val="bg1"/>
                </a:solidFill>
                <a:latin typeface="Century Gothic" pitchFamily="34" charset="0"/>
              </a:rPr>
              <a:t>Entrega de 90 lámparas de alumbrado público a las juntas de vecinos de La Romana</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3885766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1701660"/>
            <a:ext cx="3976848"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302" y="1718162"/>
            <a:ext cx="3796452"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1" y="4273260"/>
            <a:ext cx="3976848"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302" y="4278578"/>
            <a:ext cx="3796452" cy="217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143702"/>
            <a:ext cx="10196285" cy="954107"/>
          </a:xfrm>
          <a:prstGeom prst="rect">
            <a:avLst/>
          </a:prstGeom>
          <a:noFill/>
        </p:spPr>
        <p:txBody>
          <a:bodyPr wrap="square" rtlCol="0">
            <a:spAutoFit/>
          </a:bodyPr>
          <a:lstStyle/>
          <a:p>
            <a:r>
              <a:rPr lang="es-ES" sz="2800" b="1" dirty="0">
                <a:solidFill>
                  <a:schemeClr val="bg1"/>
                </a:solidFill>
                <a:latin typeface="Century Gothic" pitchFamily="34" charset="0"/>
              </a:rPr>
              <a:t>Entrega de 60 unidades de lámparas de alumbrado público al Ayuntamiento de </a:t>
            </a:r>
            <a:r>
              <a:rPr lang="es-ES" sz="2800" b="1" dirty="0" err="1">
                <a:solidFill>
                  <a:schemeClr val="bg1"/>
                </a:solidFill>
                <a:latin typeface="Century Gothic" pitchFamily="34" charset="0"/>
              </a:rPr>
              <a:t>Guaymate</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243121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72343" y="1726287"/>
            <a:ext cx="3976913"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16915" y="1726287"/>
            <a:ext cx="3976914"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72342" y="4294275"/>
            <a:ext cx="3991429"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31429" y="4274986"/>
            <a:ext cx="3991428"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86057"/>
            <a:ext cx="9559027"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Kilómetros de calles asfaltadas en el sector de: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dirty="0">
                <a:solidFill>
                  <a:prstClr val="white"/>
                </a:solidFill>
                <a:latin typeface="Century Gothic" panose="020B0502020202020204" pitchFamily="34" charset="0"/>
              </a:rPr>
              <a:t>Villa San Carlos</a:t>
            </a:r>
            <a:endPar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008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99137" y="1701660"/>
            <a:ext cx="3924887"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18048" y="1700350"/>
            <a:ext cx="3929540"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99139" y="4273260"/>
            <a:ext cx="392488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27409" y="4254157"/>
            <a:ext cx="3953022"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30828" y="345880"/>
            <a:ext cx="9750958" cy="584775"/>
          </a:xfrm>
          <a:prstGeom prst="rect">
            <a:avLst/>
          </a:prstGeom>
          <a:noFill/>
        </p:spPr>
        <p:txBody>
          <a:bodyPr wrap="square" rtlCol="0">
            <a:spAutoFit/>
          </a:bodyPr>
          <a:lstStyle/>
          <a:p>
            <a:r>
              <a:rPr lang="es-MX" sz="3200" b="1" dirty="0">
                <a:solidFill>
                  <a:schemeClr val="bg1"/>
                </a:solidFill>
                <a:latin typeface="Century Gothic" pitchFamily="34" charset="0"/>
              </a:rPr>
              <a:t>Recuperación tras el paso del Huracán Fiona</a:t>
            </a:r>
          </a:p>
        </p:txBody>
      </p:sp>
    </p:spTree>
    <p:extLst>
      <p:ext uri="{BB962C8B-B14F-4D97-AF65-F5344CB8AC3E}">
        <p14:creationId xmlns:p14="http://schemas.microsoft.com/office/powerpoint/2010/main" val="1719544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71003" y="1701660"/>
            <a:ext cx="3910819"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2" name="Picture 4" descr="C:\Users\usuario\Desktop\Captura.PNG"/>
          <p:cNvPicPr>
            <a:picLocks noChangeAspect="1" noChangeArrowheads="1"/>
          </p:cNvPicPr>
          <p:nvPr/>
        </p:nvPicPr>
        <p:blipFill>
          <a:blip r:embed="rId3"/>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2726" y="352674"/>
            <a:ext cx="9514874" cy="1077218"/>
          </a:xfrm>
          <a:prstGeom prst="rect">
            <a:avLst/>
          </a:prstGeom>
          <a:noFill/>
        </p:spPr>
        <p:txBody>
          <a:bodyPr wrap="square" rtlCol="0">
            <a:spAutoFit/>
          </a:bodyPr>
          <a:lstStyle/>
          <a:p>
            <a:r>
              <a:rPr kumimoji="0" lang="es-MX" sz="3200" b="1" i="0" u="none" strike="noStrike" kern="1200" cap="none" spc="0" normalizeH="0" baseline="0" noProof="0" dirty="0">
                <a:ln>
                  <a:noFill/>
                </a:ln>
                <a:solidFill>
                  <a:prstClr val="white"/>
                </a:solidFill>
                <a:effectLst/>
                <a:uLnTx/>
                <a:uFillTx/>
                <a:latin typeface="Century Gothic" pitchFamily="34" charset="0"/>
                <a:ea typeface="+mn-ea"/>
                <a:cs typeface="+mn-cs"/>
              </a:rPr>
              <a:t>Recuperación tras el paso del Huracán Fiona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pic>
        <p:nvPicPr>
          <p:cNvPr id="13" name="Imagen 12">
            <a:extLst>
              <a:ext uri="{FF2B5EF4-FFF2-40B4-BE49-F238E27FC236}">
                <a16:creationId xmlns:a16="http://schemas.microsoft.com/office/drawing/2014/main" id="{886AD092-EFFF-4096-9794-E9EFC41FF48B}"/>
              </a:ext>
            </a:extLst>
          </p:cNvPr>
          <p:cNvPicPr>
            <a:picLocks noChangeAspect="1"/>
          </p:cNvPicPr>
          <p:nvPr/>
        </p:nvPicPr>
        <p:blipFill>
          <a:blip r:embed="rId5" cstate="print"/>
          <a:stretch>
            <a:fillRect/>
          </a:stretch>
        </p:blipFill>
        <p:spPr>
          <a:xfrm>
            <a:off x="6549180" y="1701660"/>
            <a:ext cx="3924886" cy="4777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F1F74DC5-DFC1-4118-8101-C76826859AC2}"/>
              </a:ext>
            </a:extLst>
          </p:cNvPr>
          <p:cNvPicPr>
            <a:picLocks noChangeAspect="1"/>
          </p:cNvPicPr>
          <p:nvPr/>
        </p:nvPicPr>
        <p:blipFill>
          <a:blip r:embed="rId6"/>
          <a:stretch>
            <a:fillRect/>
          </a:stretch>
        </p:blipFill>
        <p:spPr>
          <a:xfrm>
            <a:off x="1871003" y="4267375"/>
            <a:ext cx="392488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4880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42868" y="1701660"/>
            <a:ext cx="3938954"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27409" y="1700350"/>
            <a:ext cx="392488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28800" y="4273260"/>
            <a:ext cx="3967089"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27409" y="4254157"/>
            <a:ext cx="3938954" cy="2225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90859" y="380810"/>
            <a:ext cx="92078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white"/>
                </a:solidFill>
                <a:effectLst/>
                <a:uLnTx/>
                <a:uFillTx/>
                <a:latin typeface="Century Gothic" pitchFamily="34" charset="0"/>
                <a:ea typeface="+mn-ea"/>
                <a:cs typeface="+mn-cs"/>
              </a:rPr>
              <a:t>Recuperación tras el paso del Huracán Fiona</a:t>
            </a:r>
          </a:p>
        </p:txBody>
      </p:sp>
    </p:spTree>
    <p:extLst>
      <p:ext uri="{BB962C8B-B14F-4D97-AF65-F5344CB8AC3E}">
        <p14:creationId xmlns:p14="http://schemas.microsoft.com/office/powerpoint/2010/main" val="1887359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890944" y="0"/>
            <a:ext cx="10515600" cy="132556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Entrega de raciones de alimentos crudos</a:t>
            </a:r>
          </a:p>
        </p:txBody>
      </p:sp>
      <p:pic>
        <p:nvPicPr>
          <p:cNvPr id="3" name="Imagen 2">
            <a:extLst>
              <a:ext uri="{FF2B5EF4-FFF2-40B4-BE49-F238E27FC236}">
                <a16:creationId xmlns:a16="http://schemas.microsoft.com/office/drawing/2014/main" id="{D0A1BC3E-BD5B-4A56-BB0B-09B960F65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56" y="345440"/>
            <a:ext cx="973664" cy="904426"/>
          </a:xfrm>
          <a:prstGeom prst="rect">
            <a:avLst/>
          </a:prstGeom>
        </p:spPr>
      </p:pic>
      <p:pic>
        <p:nvPicPr>
          <p:cNvPr id="10" name="Imagen 9">
            <a:extLst>
              <a:ext uri="{FF2B5EF4-FFF2-40B4-BE49-F238E27FC236}">
                <a16:creationId xmlns:a16="http://schemas.microsoft.com/office/drawing/2014/main" id="{089B76C6-0D90-4E32-84F5-B0E8EFB7A6C0}"/>
              </a:ext>
            </a:extLst>
          </p:cNvPr>
          <p:cNvPicPr>
            <a:picLocks noChangeAspect="1"/>
          </p:cNvPicPr>
          <p:nvPr/>
        </p:nvPicPr>
        <p:blipFill>
          <a:blip r:embed="rId4"/>
          <a:stretch>
            <a:fillRect/>
          </a:stretch>
        </p:blipFill>
        <p:spPr>
          <a:xfrm>
            <a:off x="6898640" y="4160524"/>
            <a:ext cx="3745260" cy="2465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2FC3881-7D07-4BFF-BC4B-D98A951B56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640" y="1473071"/>
            <a:ext cx="3745260" cy="235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0B39DED-3BD9-424C-8178-02EFB79C61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971040" y="4160525"/>
            <a:ext cx="3841652" cy="2465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E4205C9-C898-46FE-BF25-31FFA3CEC8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040" y="1473071"/>
            <a:ext cx="3841652" cy="235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091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71003" y="1726287"/>
            <a:ext cx="4065563"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69612" y="1726287"/>
            <a:ext cx="386861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14732" y="4294275"/>
            <a:ext cx="4164037"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5"/>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97752" y="278284"/>
            <a:ext cx="83583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Jornadas de Inclusión Social “Primero Tu”</a:t>
            </a:r>
          </a:p>
        </p:txBody>
      </p:sp>
      <p:pic>
        <p:nvPicPr>
          <p:cNvPr id="13" name="Picture 4">
            <a:extLst>
              <a:ext uri="{FF2B5EF4-FFF2-40B4-BE49-F238E27FC236}">
                <a16:creationId xmlns:a16="http://schemas.microsoft.com/office/drawing/2014/main" id="{9DB64B36-A4F1-40D4-B79B-E25C57D042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569612" y="4294275"/>
            <a:ext cx="3868616" cy="221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3528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17016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8" y="1737377"/>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1" y="42732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88" y="4297793"/>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102852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Jornada de inclusión Social Primero Tú en Villa San Carlos</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469750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398" y="17016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9" y="1737377"/>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398" y="42732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89" y="4297793"/>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9913088" cy="523220"/>
          </a:xfrm>
          <a:prstGeom prst="rect">
            <a:avLst/>
          </a:prstGeom>
          <a:noFill/>
        </p:spPr>
        <p:txBody>
          <a:bodyPr wrap="square" rtlCol="0">
            <a:spAutoFit/>
          </a:bodyPr>
          <a:lstStyle/>
          <a:p>
            <a:r>
              <a:rPr lang="es-ES" sz="2800" b="1" dirty="0">
                <a:solidFill>
                  <a:schemeClr val="bg1"/>
                </a:solidFill>
                <a:latin typeface="Century Gothic" pitchFamily="34" charset="0"/>
              </a:rPr>
              <a:t> </a:t>
            </a: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Jornada de inclusión Social Primero Tú  en </a:t>
            </a:r>
            <a:r>
              <a:rPr lang="es-ES" sz="2800" b="1" dirty="0" err="1">
                <a:solidFill>
                  <a:schemeClr val="bg1"/>
                </a:solidFill>
                <a:latin typeface="Century Gothic" pitchFamily="34" charset="0"/>
              </a:rPr>
              <a:t>Guaymate</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1997513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17016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8" y="1737377"/>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1" y="42732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88" y="4297793"/>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399" y="318524"/>
            <a:ext cx="10032507" cy="954107"/>
          </a:xfrm>
          <a:prstGeom prst="rect">
            <a:avLst/>
          </a:prstGeom>
          <a:noFill/>
        </p:spPr>
        <p:txBody>
          <a:bodyPr wrap="square" rtlCol="0">
            <a:spAutoFit/>
          </a:bodyPr>
          <a:lstStyle/>
          <a:p>
            <a:r>
              <a:rPr lang="es-ES" sz="2800" b="1" dirty="0">
                <a:solidFill>
                  <a:schemeClr val="bg1"/>
                </a:solidFill>
                <a:latin typeface="Century Gothic" pitchFamily="34" charset="0"/>
              </a:rPr>
              <a:t>Entrega de alimentos crudos como parte del programa "Cerca de Ti“</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1943819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3093" y="2105315"/>
            <a:ext cx="5331826" cy="2999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38921" y="2105315"/>
            <a:ext cx="5331827" cy="2999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052" name="Picture 4" descr="C:\Users\usuario\Desktop\Captura.PNG"/>
          <p:cNvPicPr>
            <a:picLocks noChangeAspect="1" noChangeArrowheads="1"/>
          </p:cNvPicPr>
          <p:nvPr/>
        </p:nvPicPr>
        <p:blipFill>
          <a:blip r:embed="rId4"/>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65095" y="301679"/>
            <a:ext cx="10105652" cy="584775"/>
          </a:xfrm>
          <a:prstGeom prst="rect">
            <a:avLst/>
          </a:prstGeom>
          <a:noFill/>
        </p:spPr>
        <p:txBody>
          <a:bodyPr wrap="none" rtlCol="0">
            <a:spAutoFit/>
          </a:bodyPr>
          <a:lstStyle/>
          <a:p>
            <a:r>
              <a:rPr lang="es-ES" sz="3200" b="1" dirty="0">
                <a:solidFill>
                  <a:schemeClr val="bg1"/>
                </a:solidFill>
                <a:latin typeface="Century Gothic" panose="020B0502020202020204" pitchFamily="34" charset="0"/>
              </a:rPr>
              <a:t>Portal web Gobernación Provincial de La Romana</a:t>
            </a:r>
          </a:p>
        </p:txBody>
      </p:sp>
    </p:spTree>
    <p:extLst>
      <p:ext uri="{BB962C8B-B14F-4D97-AF65-F5344CB8AC3E}">
        <p14:creationId xmlns:p14="http://schemas.microsoft.com/office/powerpoint/2010/main" val="1146254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36164" y="1700350"/>
            <a:ext cx="3926540"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448504" y="1700350"/>
            <a:ext cx="3946712"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36163" y="4268338"/>
            <a:ext cx="3919817"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461952" y="4249049"/>
            <a:ext cx="3919817"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05535" y="317043"/>
            <a:ext cx="5689186" cy="584775"/>
          </a:xfrm>
          <a:prstGeom prst="rect">
            <a:avLst/>
          </a:prstGeom>
          <a:noFill/>
        </p:spPr>
        <p:txBody>
          <a:bodyPr wrap="none" rtlCol="0">
            <a:spAutoFit/>
          </a:bodyPr>
          <a:lstStyle/>
          <a:p>
            <a:r>
              <a:rPr lang="es-ES" sz="3200" b="1" dirty="0">
                <a:solidFill>
                  <a:schemeClr val="bg1"/>
                </a:solidFill>
                <a:latin typeface="Century Gothic" panose="020B0502020202020204" pitchFamily="34" charset="0"/>
              </a:rPr>
              <a:t>Inauguración</a:t>
            </a:r>
            <a:r>
              <a:rPr lang="es-ES" sz="3200" b="1" dirty="0">
                <a:solidFill>
                  <a:schemeClr val="bg1"/>
                </a:solidFill>
                <a:latin typeface="Montserrat Classic Bold"/>
              </a:rPr>
              <a:t> CAIPI Guaymate</a:t>
            </a:r>
            <a:endParaRPr lang="es-MX" sz="3200" b="1" dirty="0">
              <a:solidFill>
                <a:schemeClr val="bg1"/>
              </a:solidFill>
              <a:latin typeface="Montserrat Classic Bold"/>
            </a:endParaRPr>
          </a:p>
        </p:txBody>
      </p:sp>
    </p:spTree>
    <p:extLst>
      <p:ext uri="{BB962C8B-B14F-4D97-AF65-F5344CB8AC3E}">
        <p14:creationId xmlns:p14="http://schemas.microsoft.com/office/powerpoint/2010/main" val="221226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071" y="1701660"/>
            <a:ext cx="3930056"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304" y="1737377"/>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91650" y="4273260"/>
            <a:ext cx="3908897"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3304" y="4297793"/>
            <a:ext cx="3796448"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20515"/>
            <a:ext cx="8839200" cy="584775"/>
          </a:xfrm>
          <a:prstGeom prst="rect">
            <a:avLst/>
          </a:prstGeom>
          <a:noFill/>
        </p:spPr>
        <p:txBody>
          <a:bodyPr wrap="square" rtlCol="0">
            <a:spAutoFit/>
          </a:bodyPr>
          <a:lstStyle/>
          <a:p>
            <a:r>
              <a:rPr lang="es-ES" sz="3200" b="1" dirty="0">
                <a:solidFill>
                  <a:schemeClr val="bg1"/>
                </a:solidFill>
                <a:latin typeface="Century Gothic" pitchFamily="34" charset="0"/>
              </a:rPr>
              <a:t>Asfalto en el sector de Villa San Carlos</a:t>
            </a:r>
            <a:endParaRPr lang="es-MX" sz="3200" b="1" dirty="0">
              <a:solidFill>
                <a:schemeClr val="bg1"/>
              </a:solidFill>
              <a:latin typeface="Century Gothic" pitchFamily="34" charset="0"/>
            </a:endParaRPr>
          </a:p>
        </p:txBody>
      </p:sp>
    </p:spTree>
    <p:extLst>
      <p:ext uri="{BB962C8B-B14F-4D97-AF65-F5344CB8AC3E}">
        <p14:creationId xmlns:p14="http://schemas.microsoft.com/office/powerpoint/2010/main" val="2977648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924737" y="1726287"/>
            <a:ext cx="395343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57249" y="1726287"/>
            <a:ext cx="3926541"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912215" y="4294275"/>
            <a:ext cx="396472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stretch>
            <a:fillRect/>
          </a:stretch>
        </p:blipFill>
        <p:spPr bwMode="auto">
          <a:xfrm>
            <a:off x="6559151" y="4274986"/>
            <a:ext cx="3927895"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64109" y="352642"/>
            <a:ext cx="9586279" cy="584775"/>
          </a:xfrm>
          <a:prstGeom prst="rect">
            <a:avLst/>
          </a:prstGeom>
          <a:noFill/>
        </p:spPr>
        <p:txBody>
          <a:bodyPr wrap="none" rtlCol="0">
            <a:spAutoFit/>
          </a:bodyPr>
          <a:lstStyle/>
          <a:p>
            <a:r>
              <a:rPr lang="es-ES" sz="3200" b="1" dirty="0">
                <a:solidFill>
                  <a:schemeClr val="bg1"/>
                </a:solidFill>
                <a:latin typeface="Century Gothic" panose="020B0502020202020204" pitchFamily="34" charset="0"/>
              </a:rPr>
              <a:t>Construcción Puente Peatonal sobre Rio Salado</a:t>
            </a:r>
            <a:endParaRPr lang="es-MX"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9866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399" y="1701660"/>
            <a:ext cx="3968201"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9" y="1737377"/>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400" y="4273260"/>
            <a:ext cx="3968200"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89" y="4297793"/>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399" y="318524"/>
            <a:ext cx="10032507" cy="954107"/>
          </a:xfrm>
          <a:prstGeom prst="rect">
            <a:avLst/>
          </a:prstGeom>
          <a:noFill/>
        </p:spPr>
        <p:txBody>
          <a:bodyPr wrap="square" rtlCol="0">
            <a:spAutoFit/>
          </a:bodyPr>
          <a:lstStyle/>
          <a:p>
            <a:r>
              <a:rPr lang="es-ES" sz="2800" b="1" dirty="0">
                <a:solidFill>
                  <a:schemeClr val="bg1"/>
                </a:solidFill>
                <a:latin typeface="Century Gothic" pitchFamily="34" charset="0"/>
              </a:rPr>
              <a:t>Remozamiento de la Cancha de El </a:t>
            </a:r>
            <a:r>
              <a:rPr lang="es-ES" sz="2800" b="1" dirty="0" err="1">
                <a:solidFill>
                  <a:schemeClr val="bg1"/>
                </a:solidFill>
                <a:latin typeface="Century Gothic" pitchFamily="34" charset="0"/>
              </a:rPr>
              <a:t>Invi</a:t>
            </a:r>
            <a:r>
              <a:rPr lang="es-ES" sz="2800" b="1" dirty="0">
                <a:solidFill>
                  <a:schemeClr val="bg1"/>
                </a:solidFill>
                <a:latin typeface="Century Gothic" pitchFamily="34" charset="0"/>
              </a:rPr>
              <a:t> y el parque La Estrella de Quisqueya</a:t>
            </a:r>
            <a:endParaRPr lang="es-MX" sz="2800" b="1" dirty="0">
              <a:solidFill>
                <a:schemeClr val="bg1"/>
              </a:solidFill>
              <a:latin typeface="Century Gothic" pitchFamily="34" charset="0"/>
            </a:endParaRPr>
          </a:p>
        </p:txBody>
      </p:sp>
    </p:spTree>
    <p:extLst>
      <p:ext uri="{BB962C8B-B14F-4D97-AF65-F5344CB8AC3E}">
        <p14:creationId xmlns:p14="http://schemas.microsoft.com/office/powerpoint/2010/main" val="18682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913206" y="1726287"/>
            <a:ext cx="3953022"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69611" y="1726287"/>
            <a:ext cx="3882683"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913206" y="4294275"/>
            <a:ext cx="3924886"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83680" y="4274986"/>
            <a:ext cx="3854548"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09680" y="79198"/>
            <a:ext cx="854913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Reconstrucción de la escuela </a:t>
            </a:r>
            <a:r>
              <a:rPr kumimoji="0" lang="es-ES"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Hicayagua</a:t>
            </a: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a:t>
            </a:r>
            <a:r>
              <a:rPr kumimoji="0" lang="es-ES"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Guaymate</a:t>
            </a:r>
            <a:endPar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431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927274" y="1726287"/>
            <a:ext cx="3924886"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stretch>
            <a:fillRect/>
          </a:stretch>
        </p:blipFill>
        <p:spPr>
          <a:xfrm>
            <a:off x="6555545" y="1726287"/>
            <a:ext cx="3910818"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Interior y Policía deja en funcionamiento “Mi País Seguro” en La Romana">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stretch>
            <a:fillRect/>
          </a:stretch>
        </p:blipFill>
        <p:spPr bwMode="auto">
          <a:xfrm>
            <a:off x="1885070" y="4294275"/>
            <a:ext cx="3967089" cy="2219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stretch>
            <a:fillRect/>
          </a:stretch>
        </p:blipFill>
        <p:spPr bwMode="auto">
          <a:xfrm>
            <a:off x="6513342" y="4274986"/>
            <a:ext cx="3995224"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97752" y="278284"/>
            <a:ext cx="8400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Reubicación del centro UASD La Romana</a:t>
            </a:r>
          </a:p>
        </p:txBody>
      </p:sp>
    </p:spTree>
    <p:extLst>
      <p:ext uri="{BB962C8B-B14F-4D97-AF65-F5344CB8AC3E}">
        <p14:creationId xmlns:p14="http://schemas.microsoft.com/office/powerpoint/2010/main" val="2181427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951" y="1701660"/>
            <a:ext cx="3928113" cy="2209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43304" y="1717624"/>
            <a:ext cx="3972295"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28952" y="4273260"/>
            <a:ext cx="3928112"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543305" y="4278040"/>
            <a:ext cx="3972294" cy="21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241086"/>
            <a:ext cx="883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entury Gothic" pitchFamily="34" charset="0"/>
                <a:ea typeface="+mn-ea"/>
                <a:cs typeface="+mn-cs"/>
              </a:rPr>
              <a:t>Construcción </a:t>
            </a:r>
            <a:r>
              <a:rPr kumimoji="0" lang="es-ES" sz="2400" b="1" i="0" u="none" strike="noStrike" kern="1200" cap="none" spc="0" normalizeH="0" baseline="0" noProof="0">
                <a:ln>
                  <a:noFill/>
                </a:ln>
                <a:solidFill>
                  <a:prstClr val="white"/>
                </a:solidFill>
                <a:effectLst/>
                <a:uLnTx/>
                <a:uFillTx/>
                <a:latin typeface="Century Gothic" pitchFamily="34" charset="0"/>
                <a:ea typeface="+mn-ea"/>
                <a:cs typeface="+mn-cs"/>
              </a:rPr>
              <a:t>en Cumayasa del </a:t>
            </a:r>
            <a:r>
              <a:rPr kumimoji="0" lang="es-ES" sz="2400" b="1" i="0" u="none" strike="noStrike" kern="1200" cap="none" spc="0" normalizeH="0" baseline="0" noProof="0" dirty="0">
                <a:ln>
                  <a:noFill/>
                </a:ln>
                <a:solidFill>
                  <a:prstClr val="white"/>
                </a:solidFill>
                <a:effectLst/>
                <a:uLnTx/>
                <a:uFillTx/>
                <a:latin typeface="Century Gothic" pitchFamily="34" charset="0"/>
                <a:ea typeface="+mn-ea"/>
                <a:cs typeface="+mn-cs"/>
              </a:rPr>
              <a:t>programa “Familia Feliz"</a:t>
            </a:r>
            <a:endParaRPr kumimoji="0" lang="es-MX" sz="24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650740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397" y="1701660"/>
            <a:ext cx="3968205"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289" y="1737377"/>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76398" y="4273260"/>
            <a:ext cx="3968204"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43289" y="4297793"/>
            <a:ext cx="3796446" cy="2138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76400" y="318524"/>
            <a:ext cx="980538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entury Gothic" pitchFamily="34" charset="0"/>
                <a:ea typeface="+mn-ea"/>
                <a:cs typeface="+mn-cs"/>
              </a:rPr>
              <a:t>Vías que conectarán la entrada de La Romana con el Malecón de Caleta</a:t>
            </a:r>
            <a:endParaRPr kumimoji="0" lang="es-MX" sz="28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059600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42408" y="1537323"/>
            <a:ext cx="4144735" cy="2414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052" name="Picture 4" descr="C:\Users\usuario\Desktop\Captura.PNG"/>
          <p:cNvPicPr>
            <a:picLocks noChangeAspect="1" noChangeArrowheads="1"/>
          </p:cNvPicPr>
          <p:nvPr/>
        </p:nvPicPr>
        <p:blipFill>
          <a:blip r:embed="rId3"/>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86132" y="266628"/>
            <a:ext cx="9468041" cy="830997"/>
          </a:xfrm>
          <a:prstGeom prst="rect">
            <a:avLst/>
          </a:prstGeom>
          <a:noFill/>
        </p:spPr>
        <p:txBody>
          <a:bodyPr wrap="none" rtlCol="0">
            <a:spAutoFit/>
          </a:bodyPr>
          <a:lstStyle/>
          <a:p>
            <a:r>
              <a:rPr lang="es-ES" sz="2400" b="1" dirty="0">
                <a:solidFill>
                  <a:schemeClr val="bg1"/>
                </a:solidFill>
                <a:latin typeface="Montserrat Classic Bold"/>
              </a:rPr>
              <a:t>Reconstrucción y embellecimiento de 900 metros de la avenida principal </a:t>
            </a:r>
          </a:p>
          <a:p>
            <a:r>
              <a:rPr lang="es-ES" sz="2400" b="1" dirty="0">
                <a:solidFill>
                  <a:schemeClr val="bg1"/>
                </a:solidFill>
                <a:latin typeface="Montserrat Classic Bold"/>
              </a:rPr>
              <a:t>Boulevard </a:t>
            </a:r>
            <a:r>
              <a:rPr lang="es-ES" sz="2400" b="1" dirty="0">
                <a:solidFill>
                  <a:schemeClr val="bg1"/>
                </a:solidFill>
                <a:latin typeface="Century Gothic" panose="020B0502020202020204" pitchFamily="34" charset="0"/>
              </a:rPr>
              <a:t>Turístico</a:t>
            </a:r>
            <a:r>
              <a:rPr lang="es-ES" sz="2400" b="1" dirty="0">
                <a:solidFill>
                  <a:schemeClr val="bg1"/>
                </a:solidFill>
                <a:latin typeface="Montserrat Classic Bold"/>
              </a:rPr>
              <a:t> de la Salud en el distrito municipal de Caleta</a:t>
            </a:r>
            <a:endParaRPr lang="es-MX" sz="2400" b="1" dirty="0">
              <a:solidFill>
                <a:schemeClr val="bg1"/>
              </a:solidFill>
              <a:latin typeface="Montserrat Classic Bold"/>
            </a:endParaRPr>
          </a:p>
        </p:txBody>
      </p:sp>
      <p:pic>
        <p:nvPicPr>
          <p:cNvPr id="14" name="Imagen 9">
            <a:extLst>
              <a:ext uri="{FF2B5EF4-FFF2-40B4-BE49-F238E27FC236}">
                <a16:creationId xmlns:a16="http://schemas.microsoft.com/office/drawing/2014/main" id="{E36BCBC6-FF97-43C1-9C77-CE7B899B33BD}"/>
              </a:ext>
            </a:extLst>
          </p:cNvPr>
          <p:cNvPicPr>
            <a:picLocks noChangeAspect="1"/>
          </p:cNvPicPr>
          <p:nvPr/>
        </p:nvPicPr>
        <p:blipFill>
          <a:blip r:embed="rId5"/>
          <a:stretch>
            <a:fillRect/>
          </a:stretch>
        </p:blipFill>
        <p:spPr>
          <a:xfrm>
            <a:off x="6601786" y="1551298"/>
            <a:ext cx="4037753" cy="2407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9">
            <a:extLst>
              <a:ext uri="{FF2B5EF4-FFF2-40B4-BE49-F238E27FC236}">
                <a16:creationId xmlns:a16="http://schemas.microsoft.com/office/drawing/2014/main" id="{E36BCBC6-FF97-43C1-9C77-CE7B899B33BD}"/>
              </a:ext>
            </a:extLst>
          </p:cNvPr>
          <p:cNvPicPr>
            <a:picLocks noChangeAspect="1"/>
          </p:cNvPicPr>
          <p:nvPr/>
        </p:nvPicPr>
        <p:blipFill>
          <a:blip r:embed="rId6"/>
          <a:stretch>
            <a:fillRect/>
          </a:stretch>
        </p:blipFill>
        <p:spPr>
          <a:xfrm>
            <a:off x="1865682" y="4192998"/>
            <a:ext cx="4148371" cy="2279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9">
            <a:extLst>
              <a:ext uri="{FF2B5EF4-FFF2-40B4-BE49-F238E27FC236}">
                <a16:creationId xmlns:a16="http://schemas.microsoft.com/office/drawing/2014/main" id="{E36BCBC6-FF97-43C1-9C77-CE7B899B33BD}"/>
              </a:ext>
            </a:extLst>
          </p:cNvPr>
          <p:cNvPicPr>
            <a:picLocks noChangeAspect="1"/>
          </p:cNvPicPr>
          <p:nvPr/>
        </p:nvPicPr>
        <p:blipFill>
          <a:blip r:embed="rId7"/>
          <a:stretch>
            <a:fillRect/>
          </a:stretch>
        </p:blipFill>
        <p:spPr>
          <a:xfrm>
            <a:off x="6604209" y="4192998"/>
            <a:ext cx="4007371" cy="2279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1574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EDE0C4D-662D-4702-829A-5AF5AD982F31}"/>
              </a:ext>
            </a:extLst>
          </p:cNvPr>
          <p:cNvGrpSpPr/>
          <p:nvPr/>
        </p:nvGrpSpPr>
        <p:grpSpPr>
          <a:xfrm>
            <a:off x="-4859" y="-21510"/>
            <a:ext cx="12196859" cy="239091"/>
            <a:chOff x="-7289" y="-2"/>
            <a:chExt cx="18295289" cy="358636"/>
          </a:xfrm>
        </p:grpSpPr>
        <p:sp>
          <p:nvSpPr>
            <p:cNvPr id="14" name="Rectangle 13">
              <a:extLst>
                <a:ext uri="{FF2B5EF4-FFF2-40B4-BE49-F238E27FC236}">
                  <a16:creationId xmlns:a16="http://schemas.microsoft.com/office/drawing/2014/main" id="{C42E8432-48DA-4ED4-B737-38FEB269BE69}"/>
                </a:ext>
              </a:extLst>
            </p:cNvPr>
            <p:cNvSpPr/>
            <p:nvPr/>
          </p:nvSpPr>
          <p:spPr>
            <a:xfrm>
              <a:off x="8915400" y="-1"/>
              <a:ext cx="9372600" cy="358635"/>
            </a:xfrm>
            <a:prstGeom prst="rect">
              <a:avLst/>
            </a:prstGeom>
            <a:solidFill>
              <a:srgbClr val="F6242F"/>
            </a:solidFill>
            <a:ln>
              <a:solidFill>
                <a:srgbClr val="F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7">
              <a:extLst>
                <a:ext uri="{FF2B5EF4-FFF2-40B4-BE49-F238E27FC236}">
                  <a16:creationId xmlns:a16="http://schemas.microsoft.com/office/drawing/2014/main" id="{78F54E3B-6836-41A1-8A18-AEDA0CA2DF84}"/>
                </a:ext>
              </a:extLst>
            </p:cNvPr>
            <p:cNvSpPr/>
            <p:nvPr/>
          </p:nvSpPr>
          <p:spPr>
            <a:xfrm>
              <a:off x="-7289" y="-2"/>
              <a:ext cx="9837088" cy="358635"/>
            </a:xfrm>
            <a:custGeom>
              <a:avLst/>
              <a:gdLst>
                <a:gd name="connsiteX0" fmla="*/ 0 w 9829800"/>
                <a:gd name="connsiteY0" fmla="*/ 0 h 318880"/>
                <a:gd name="connsiteX1" fmla="*/ 9829800 w 9829800"/>
                <a:gd name="connsiteY1" fmla="*/ 0 h 318880"/>
                <a:gd name="connsiteX2" fmla="*/ 9829800 w 9829800"/>
                <a:gd name="connsiteY2" fmla="*/ 318880 h 318880"/>
                <a:gd name="connsiteX3" fmla="*/ 0 w 9829800"/>
                <a:gd name="connsiteY3" fmla="*/ 318880 h 318880"/>
                <a:gd name="connsiteX4" fmla="*/ 0 w 9829800"/>
                <a:gd name="connsiteY4" fmla="*/ 0 h 318880"/>
                <a:gd name="connsiteX0" fmla="*/ 0 w 9829800"/>
                <a:gd name="connsiteY0" fmla="*/ 39756 h 358636"/>
                <a:gd name="connsiteX1" fmla="*/ 9591261 w 9829800"/>
                <a:gd name="connsiteY1" fmla="*/ 0 h 358636"/>
                <a:gd name="connsiteX2" fmla="*/ 9829800 w 9829800"/>
                <a:gd name="connsiteY2" fmla="*/ 358636 h 358636"/>
                <a:gd name="connsiteX3" fmla="*/ 0 w 9829800"/>
                <a:gd name="connsiteY3" fmla="*/ 358636 h 358636"/>
                <a:gd name="connsiteX4" fmla="*/ 0 w 9829800"/>
                <a:gd name="connsiteY4" fmla="*/ 39756 h 358636"/>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1 w 9873343"/>
                <a:gd name="connsiteY0" fmla="*/ 0 h 362423"/>
                <a:gd name="connsiteX1" fmla="*/ 9634804 w 9873343"/>
                <a:gd name="connsiteY1" fmla="*/ 3787 h 362423"/>
                <a:gd name="connsiteX2" fmla="*/ 9873343 w 9873343"/>
                <a:gd name="connsiteY2" fmla="*/ 362423 h 362423"/>
                <a:gd name="connsiteX3" fmla="*/ 0 w 9873343"/>
                <a:gd name="connsiteY3" fmla="*/ 347909 h 362423"/>
                <a:gd name="connsiteX4" fmla="*/ 1 w 9873343"/>
                <a:gd name="connsiteY4" fmla="*/ 0 h 362423"/>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36221 w 9880664"/>
                <a:gd name="connsiteY0" fmla="*/ 10727 h 358636"/>
                <a:gd name="connsiteX1" fmla="*/ 9642125 w 9880664"/>
                <a:gd name="connsiteY1" fmla="*/ 0 h 358636"/>
                <a:gd name="connsiteX2" fmla="*/ 9880664 w 9880664"/>
                <a:gd name="connsiteY2" fmla="*/ 358636 h 358636"/>
                <a:gd name="connsiteX3" fmla="*/ 7321 w 9880664"/>
                <a:gd name="connsiteY3" fmla="*/ 344122 h 358636"/>
                <a:gd name="connsiteX4" fmla="*/ 36221 w 9880664"/>
                <a:gd name="connsiteY4" fmla="*/ 10727 h 35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664" h="358636">
                  <a:moveTo>
                    <a:pt x="36221" y="10727"/>
                  </a:moveTo>
                  <a:lnTo>
                    <a:pt x="9642125" y="0"/>
                  </a:lnTo>
                  <a:lnTo>
                    <a:pt x="9880664" y="358636"/>
                  </a:lnTo>
                  <a:lnTo>
                    <a:pt x="7321" y="344122"/>
                  </a:lnTo>
                  <a:cubicBezTo>
                    <a:pt x="7321" y="228152"/>
                    <a:pt x="-21836" y="-18446"/>
                    <a:pt x="36221" y="10727"/>
                  </a:cubicBezTo>
                  <a:close/>
                </a:path>
              </a:pathLst>
            </a:custGeom>
            <a:solidFill>
              <a:srgbClr val="203E76"/>
            </a:solidFill>
            <a:ln>
              <a:solidFill>
                <a:srgbClr val="20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FBBD3BE7-1691-418C-84EE-6182663803EC}"/>
              </a:ext>
            </a:extLst>
          </p:cNvPr>
          <p:cNvGrpSpPr/>
          <p:nvPr/>
        </p:nvGrpSpPr>
        <p:grpSpPr>
          <a:xfrm>
            <a:off x="-18278" y="6588512"/>
            <a:ext cx="12217819" cy="269488"/>
            <a:chOff x="-7289" y="-2"/>
            <a:chExt cx="18295289" cy="358636"/>
          </a:xfrm>
        </p:grpSpPr>
        <p:sp>
          <p:nvSpPr>
            <p:cNvPr id="17" name="Rectangle 16">
              <a:extLst>
                <a:ext uri="{FF2B5EF4-FFF2-40B4-BE49-F238E27FC236}">
                  <a16:creationId xmlns:a16="http://schemas.microsoft.com/office/drawing/2014/main" id="{CABA7CFF-8384-4A30-A242-AD3BBEADBB9D}"/>
                </a:ext>
              </a:extLst>
            </p:cNvPr>
            <p:cNvSpPr/>
            <p:nvPr/>
          </p:nvSpPr>
          <p:spPr>
            <a:xfrm>
              <a:off x="8915400" y="-1"/>
              <a:ext cx="9372600" cy="358635"/>
            </a:xfrm>
            <a:prstGeom prst="rect">
              <a:avLst/>
            </a:prstGeom>
            <a:solidFill>
              <a:srgbClr val="F6242F"/>
            </a:solidFill>
            <a:ln>
              <a:solidFill>
                <a:srgbClr val="F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7A78864-A25C-4C47-BCDF-FBF750B26567}"/>
                </a:ext>
              </a:extLst>
            </p:cNvPr>
            <p:cNvSpPr/>
            <p:nvPr/>
          </p:nvSpPr>
          <p:spPr>
            <a:xfrm>
              <a:off x="-7289" y="-2"/>
              <a:ext cx="9837088" cy="358635"/>
            </a:xfrm>
            <a:custGeom>
              <a:avLst/>
              <a:gdLst>
                <a:gd name="connsiteX0" fmla="*/ 0 w 9829800"/>
                <a:gd name="connsiteY0" fmla="*/ 0 h 318880"/>
                <a:gd name="connsiteX1" fmla="*/ 9829800 w 9829800"/>
                <a:gd name="connsiteY1" fmla="*/ 0 h 318880"/>
                <a:gd name="connsiteX2" fmla="*/ 9829800 w 9829800"/>
                <a:gd name="connsiteY2" fmla="*/ 318880 h 318880"/>
                <a:gd name="connsiteX3" fmla="*/ 0 w 9829800"/>
                <a:gd name="connsiteY3" fmla="*/ 318880 h 318880"/>
                <a:gd name="connsiteX4" fmla="*/ 0 w 9829800"/>
                <a:gd name="connsiteY4" fmla="*/ 0 h 318880"/>
                <a:gd name="connsiteX0" fmla="*/ 0 w 9829800"/>
                <a:gd name="connsiteY0" fmla="*/ 39756 h 358636"/>
                <a:gd name="connsiteX1" fmla="*/ 9591261 w 9829800"/>
                <a:gd name="connsiteY1" fmla="*/ 0 h 358636"/>
                <a:gd name="connsiteX2" fmla="*/ 9829800 w 9829800"/>
                <a:gd name="connsiteY2" fmla="*/ 358636 h 358636"/>
                <a:gd name="connsiteX3" fmla="*/ 0 w 9829800"/>
                <a:gd name="connsiteY3" fmla="*/ 358636 h 358636"/>
                <a:gd name="connsiteX4" fmla="*/ 0 w 9829800"/>
                <a:gd name="connsiteY4" fmla="*/ 39756 h 358636"/>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0 w 9873342"/>
                <a:gd name="connsiteY0" fmla="*/ 0 h 362423"/>
                <a:gd name="connsiteX1" fmla="*/ 9634803 w 9873342"/>
                <a:gd name="connsiteY1" fmla="*/ 3787 h 362423"/>
                <a:gd name="connsiteX2" fmla="*/ 9873342 w 9873342"/>
                <a:gd name="connsiteY2" fmla="*/ 362423 h 362423"/>
                <a:gd name="connsiteX3" fmla="*/ 43542 w 9873342"/>
                <a:gd name="connsiteY3" fmla="*/ 362423 h 362423"/>
                <a:gd name="connsiteX4" fmla="*/ 0 w 9873342"/>
                <a:gd name="connsiteY4" fmla="*/ 0 h 362423"/>
                <a:gd name="connsiteX0" fmla="*/ 1 w 9873343"/>
                <a:gd name="connsiteY0" fmla="*/ 0 h 362423"/>
                <a:gd name="connsiteX1" fmla="*/ 9634804 w 9873343"/>
                <a:gd name="connsiteY1" fmla="*/ 3787 h 362423"/>
                <a:gd name="connsiteX2" fmla="*/ 9873343 w 9873343"/>
                <a:gd name="connsiteY2" fmla="*/ 362423 h 362423"/>
                <a:gd name="connsiteX3" fmla="*/ 0 w 9873343"/>
                <a:gd name="connsiteY3" fmla="*/ 347909 h 362423"/>
                <a:gd name="connsiteX4" fmla="*/ 1 w 9873343"/>
                <a:gd name="connsiteY4" fmla="*/ 0 h 362423"/>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58058 w 9873343"/>
                <a:gd name="connsiteY0" fmla="*/ 10727 h 358636"/>
                <a:gd name="connsiteX1" fmla="*/ 9634804 w 9873343"/>
                <a:gd name="connsiteY1" fmla="*/ 0 h 358636"/>
                <a:gd name="connsiteX2" fmla="*/ 9873343 w 9873343"/>
                <a:gd name="connsiteY2" fmla="*/ 358636 h 358636"/>
                <a:gd name="connsiteX3" fmla="*/ 0 w 9873343"/>
                <a:gd name="connsiteY3" fmla="*/ 344122 h 358636"/>
                <a:gd name="connsiteX4" fmla="*/ 58058 w 9873343"/>
                <a:gd name="connsiteY4" fmla="*/ 10727 h 358636"/>
                <a:gd name="connsiteX0" fmla="*/ 36221 w 9880664"/>
                <a:gd name="connsiteY0" fmla="*/ 10727 h 358636"/>
                <a:gd name="connsiteX1" fmla="*/ 9642125 w 9880664"/>
                <a:gd name="connsiteY1" fmla="*/ 0 h 358636"/>
                <a:gd name="connsiteX2" fmla="*/ 9880664 w 9880664"/>
                <a:gd name="connsiteY2" fmla="*/ 358636 h 358636"/>
                <a:gd name="connsiteX3" fmla="*/ 7321 w 9880664"/>
                <a:gd name="connsiteY3" fmla="*/ 344122 h 358636"/>
                <a:gd name="connsiteX4" fmla="*/ 36221 w 9880664"/>
                <a:gd name="connsiteY4" fmla="*/ 10727 h 35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664" h="358636">
                  <a:moveTo>
                    <a:pt x="36221" y="10727"/>
                  </a:moveTo>
                  <a:lnTo>
                    <a:pt x="9642125" y="0"/>
                  </a:lnTo>
                  <a:lnTo>
                    <a:pt x="9880664" y="358636"/>
                  </a:lnTo>
                  <a:lnTo>
                    <a:pt x="7321" y="344122"/>
                  </a:lnTo>
                  <a:cubicBezTo>
                    <a:pt x="7321" y="228152"/>
                    <a:pt x="-21836" y="-18446"/>
                    <a:pt x="36221" y="10727"/>
                  </a:cubicBezTo>
                  <a:close/>
                </a:path>
              </a:pathLst>
            </a:custGeom>
            <a:solidFill>
              <a:srgbClr val="203E76"/>
            </a:solidFill>
            <a:ln>
              <a:solidFill>
                <a:srgbClr val="203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2160814" y="2804109"/>
            <a:ext cx="78703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DO" sz="4000" b="0" i="1"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Nuestras Finanzas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DO" sz="3200" b="0" i="1"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Período Agosto 2022 - Julio 2023</a:t>
            </a:r>
          </a:p>
        </p:txBody>
      </p:sp>
      <p:sp>
        <p:nvSpPr>
          <p:cNvPr id="5" name="Minus 4"/>
          <p:cNvSpPr/>
          <p:nvPr/>
        </p:nvSpPr>
        <p:spPr>
          <a:xfrm>
            <a:off x="4871641" y="3352661"/>
            <a:ext cx="2761307" cy="2263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8810534" y="929947"/>
            <a:ext cx="3381466" cy="5502569"/>
          </a:xfrm>
          <a:prstGeom prst="rect">
            <a:avLst/>
          </a:prstGeom>
        </p:spPr>
      </p:pic>
    </p:spTree>
    <p:extLst>
      <p:ext uri="{BB962C8B-B14F-4D97-AF65-F5344CB8AC3E}">
        <p14:creationId xmlns:p14="http://schemas.microsoft.com/office/powerpoint/2010/main" val="28331572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783573" y="-68889"/>
            <a:ext cx="10515600" cy="1458119"/>
          </a:xfrm>
        </p:spPr>
        <p:txBody>
          <a:bodyPr>
            <a:normAutofit/>
          </a:bodyPr>
          <a:lstStyle/>
          <a:p>
            <a:r>
              <a:rPr lang="es-MX" sz="2800" dirty="0">
                <a:solidFill>
                  <a:schemeClr val="bg1"/>
                </a:solidFill>
                <a:latin typeface="Century Gothic" panose="020B0502020202020204" pitchFamily="34" charset="0"/>
              </a:rPr>
              <a:t>INGRESOS RECIBIDOS</a:t>
            </a:r>
            <a:endParaRPr lang="es-DO" sz="28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2B6AD483-823A-4CAD-9206-6F41830C8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4" y="234899"/>
            <a:ext cx="966409" cy="963981"/>
          </a:xfrm>
          <a:prstGeom prst="rect">
            <a:avLst/>
          </a:prstGeom>
        </p:spPr>
      </p:pic>
      <p:graphicFrame>
        <p:nvGraphicFramePr>
          <p:cNvPr id="2" name="Tabla 1">
            <a:extLst>
              <a:ext uri="{FF2B5EF4-FFF2-40B4-BE49-F238E27FC236}">
                <a16:creationId xmlns:a16="http://schemas.microsoft.com/office/drawing/2014/main" id="{8C93BADC-C4BA-45D3-9279-0E45BF3A0C09}"/>
              </a:ext>
            </a:extLst>
          </p:cNvPr>
          <p:cNvGraphicFramePr>
            <a:graphicFrameLocks noGrp="1"/>
          </p:cNvGraphicFramePr>
          <p:nvPr/>
        </p:nvGraphicFramePr>
        <p:xfrm>
          <a:off x="695928" y="1546963"/>
          <a:ext cx="7979228" cy="5019100"/>
        </p:xfrm>
        <a:graphic>
          <a:graphicData uri="http://schemas.openxmlformats.org/drawingml/2006/table">
            <a:tbl>
              <a:tblPr firstRow="1" bandRow="1">
                <a:tableStyleId>{5C22544A-7EE6-4342-B048-85BDC9FD1C3A}</a:tableStyleId>
              </a:tblPr>
              <a:tblGrid>
                <a:gridCol w="5056334">
                  <a:extLst>
                    <a:ext uri="{9D8B030D-6E8A-4147-A177-3AD203B41FA5}">
                      <a16:colId xmlns:a16="http://schemas.microsoft.com/office/drawing/2014/main" val="2651414880"/>
                    </a:ext>
                  </a:extLst>
                </a:gridCol>
                <a:gridCol w="1443195">
                  <a:extLst>
                    <a:ext uri="{9D8B030D-6E8A-4147-A177-3AD203B41FA5}">
                      <a16:colId xmlns:a16="http://schemas.microsoft.com/office/drawing/2014/main" val="1110050391"/>
                    </a:ext>
                  </a:extLst>
                </a:gridCol>
                <a:gridCol w="1479699">
                  <a:extLst>
                    <a:ext uri="{9D8B030D-6E8A-4147-A177-3AD203B41FA5}">
                      <a16:colId xmlns:a16="http://schemas.microsoft.com/office/drawing/2014/main" val="2578382425"/>
                    </a:ext>
                  </a:extLst>
                </a:gridCol>
              </a:tblGrid>
              <a:tr h="280837">
                <a:tc>
                  <a:txBody>
                    <a:bodyPr/>
                    <a:lstStyle/>
                    <a:p>
                      <a:pPr>
                        <a:lnSpc>
                          <a:spcPct val="115000"/>
                        </a:lnSpc>
                        <a:spcAft>
                          <a:spcPts val="1000"/>
                        </a:spcAft>
                      </a:pPr>
                      <a:r>
                        <a:rPr lang="es-DO" sz="1800" dirty="0">
                          <a:effectLst/>
                        </a:rPr>
                        <a:t>Título de la cuenta</a:t>
                      </a:r>
                      <a:endParaRPr lang="es-D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es-DO" sz="1800">
                          <a:effectLst/>
                        </a:rPr>
                        <a:t>Sub-total</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es-DO" sz="1800">
                          <a:effectLst/>
                        </a:rPr>
                        <a:t>Total</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958016766"/>
                  </a:ext>
                </a:extLst>
              </a:tr>
              <a:tr h="439491">
                <a:tc>
                  <a:txBody>
                    <a:bodyPr/>
                    <a:lstStyle/>
                    <a:p>
                      <a:pPr algn="just">
                        <a:lnSpc>
                          <a:spcPct val="115000"/>
                        </a:lnSpc>
                        <a:spcAft>
                          <a:spcPts val="1000"/>
                        </a:spcAft>
                      </a:pPr>
                      <a:r>
                        <a:rPr lang="es-DO" sz="1800" b="0" dirty="0">
                          <a:effectLst/>
                        </a:rPr>
                        <a:t>Balance Inicial (al 31 Julio 2022)</a:t>
                      </a:r>
                      <a:endParaRPr lang="es-D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1,635,213.66</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62927010"/>
                  </a:ext>
                </a:extLst>
              </a:tr>
              <a:tr h="439491">
                <a:tc>
                  <a:txBody>
                    <a:bodyPr/>
                    <a:lstStyle/>
                    <a:p>
                      <a:pPr algn="just">
                        <a:lnSpc>
                          <a:spcPct val="115000"/>
                        </a:lnSpc>
                        <a:spcAft>
                          <a:spcPts val="1000"/>
                        </a:spcAft>
                      </a:pPr>
                      <a:r>
                        <a:rPr lang="es-DO" sz="1800" b="1" dirty="0">
                          <a:effectLst/>
                        </a:rPr>
                        <a:t>Total, depósitos ordinarios</a:t>
                      </a:r>
                      <a:endParaRPr lang="es-D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b="1" dirty="0">
                          <a:effectLst/>
                        </a:rPr>
                        <a:t>10,723,050.00</a:t>
                      </a:r>
                      <a:endParaRPr lang="es-D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4892955"/>
                  </a:ext>
                </a:extLst>
              </a:tr>
              <a:tr h="439491">
                <a:tc>
                  <a:txBody>
                    <a:bodyPr/>
                    <a:lstStyle/>
                    <a:p>
                      <a:pPr algn="just">
                        <a:lnSpc>
                          <a:spcPct val="115000"/>
                        </a:lnSpc>
                        <a:spcAft>
                          <a:spcPts val="1000"/>
                        </a:spcAft>
                      </a:pPr>
                      <a:r>
                        <a:rPr lang="es-DO" sz="1800" b="0" dirty="0">
                          <a:effectLst/>
                        </a:rPr>
                        <a:t>Subvenciones Ordinarias MIP </a:t>
                      </a:r>
                      <a:endParaRPr lang="es-D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10,723,050.00</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667721193"/>
                  </a:ext>
                </a:extLst>
              </a:tr>
              <a:tr h="0">
                <a:tc>
                  <a:txBody>
                    <a:bodyPr/>
                    <a:lstStyle/>
                    <a:p>
                      <a:pPr algn="just">
                        <a:lnSpc>
                          <a:spcPct val="115000"/>
                        </a:lnSpc>
                        <a:spcAft>
                          <a:spcPts val="1000"/>
                        </a:spcAft>
                      </a:pPr>
                      <a:r>
                        <a:rPr lang="es-DO" sz="1800" b="1" dirty="0">
                          <a:effectLst/>
                        </a:rPr>
                        <a:t>Total depósitos extraordinarios </a:t>
                      </a:r>
                      <a:endParaRPr lang="es-D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15000"/>
                        </a:lnSpc>
                      </a:pPr>
                      <a:endParaRPr lang="es-DO" sz="1800">
                        <a:effectLst/>
                        <a:latin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b="1" dirty="0">
                          <a:effectLst/>
                        </a:rPr>
                        <a:t>26,237,166.94</a:t>
                      </a:r>
                      <a:endParaRPr lang="es-D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297070631"/>
                  </a:ext>
                </a:extLst>
              </a:tr>
              <a:tr h="439491">
                <a:tc>
                  <a:txBody>
                    <a:bodyPr/>
                    <a:lstStyle/>
                    <a:p>
                      <a:pPr algn="just">
                        <a:lnSpc>
                          <a:spcPct val="115000"/>
                        </a:lnSpc>
                        <a:spcAft>
                          <a:spcPts val="1000"/>
                        </a:spcAft>
                      </a:pPr>
                      <a:r>
                        <a:rPr lang="es-DO" sz="1800" b="0" dirty="0">
                          <a:effectLst/>
                        </a:rPr>
                        <a:t>Donación Ministerio de Interior y Policía (MIP)</a:t>
                      </a:r>
                      <a:endParaRPr lang="es-D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1,000,000.00</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dirty="0">
                          <a:effectLst/>
                        </a:rPr>
                        <a:t> </a:t>
                      </a:r>
                      <a:endParaRPr lang="es-D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964355458"/>
                  </a:ext>
                </a:extLst>
              </a:tr>
              <a:tr h="439491">
                <a:tc>
                  <a:txBody>
                    <a:bodyPr/>
                    <a:lstStyle/>
                    <a:p>
                      <a:pPr algn="just">
                        <a:lnSpc>
                          <a:spcPct val="115000"/>
                        </a:lnSpc>
                        <a:spcAft>
                          <a:spcPts val="1000"/>
                        </a:spcAft>
                      </a:pPr>
                      <a:r>
                        <a:rPr lang="es-DO" sz="1800" b="0" dirty="0">
                          <a:effectLst/>
                        </a:rPr>
                        <a:t>Remozamiento Gobernación (ADENDA MIP)</a:t>
                      </a:r>
                      <a:endParaRPr lang="es-D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2,273,736.00</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745049183"/>
                  </a:ext>
                </a:extLst>
              </a:tr>
              <a:tr h="439491">
                <a:tc>
                  <a:txBody>
                    <a:bodyPr/>
                    <a:lstStyle/>
                    <a:p>
                      <a:pPr algn="just">
                        <a:lnSpc>
                          <a:spcPct val="115000"/>
                        </a:lnSpc>
                        <a:spcAft>
                          <a:spcPts val="1000"/>
                        </a:spcAft>
                      </a:pPr>
                      <a:r>
                        <a:rPr lang="es-DO" sz="1800" b="0">
                          <a:effectLst/>
                        </a:rPr>
                        <a:t>Ventanilla Única (Gobernación, 1er piso)</a:t>
                      </a:r>
                      <a:endParaRPr lang="es-DO" sz="1800" b="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4,529,430.94</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966472452"/>
                  </a:ext>
                </a:extLst>
              </a:tr>
              <a:tr h="579212">
                <a:tc>
                  <a:txBody>
                    <a:bodyPr/>
                    <a:lstStyle/>
                    <a:p>
                      <a:pPr algn="just">
                        <a:lnSpc>
                          <a:spcPct val="115000"/>
                        </a:lnSpc>
                        <a:spcAft>
                          <a:spcPts val="1000"/>
                        </a:spcAft>
                      </a:pPr>
                      <a:r>
                        <a:rPr lang="es-DO" sz="1800" b="0">
                          <a:effectLst/>
                        </a:rPr>
                        <a:t>Donaciones Min. Administrativo de la Presidencia (MAPRE)</a:t>
                      </a:r>
                      <a:endParaRPr lang="es-DO" sz="1800" b="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2,234,000.00</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202138493"/>
                  </a:ext>
                </a:extLst>
              </a:tr>
              <a:tr h="439491">
                <a:tc>
                  <a:txBody>
                    <a:bodyPr/>
                    <a:lstStyle/>
                    <a:p>
                      <a:pPr algn="just">
                        <a:lnSpc>
                          <a:spcPct val="115000"/>
                        </a:lnSpc>
                        <a:spcAft>
                          <a:spcPts val="1000"/>
                        </a:spcAft>
                      </a:pPr>
                      <a:r>
                        <a:rPr lang="es-DO" sz="1800" b="0">
                          <a:effectLst/>
                        </a:rPr>
                        <a:t>Donaciones PROPEEP</a:t>
                      </a:r>
                      <a:endParaRPr lang="es-DO" sz="1800" b="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16,000,000.00</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996778219"/>
                  </a:ext>
                </a:extLst>
              </a:tr>
              <a:tr h="280837">
                <a:tc>
                  <a:txBody>
                    <a:bodyPr/>
                    <a:lstStyle/>
                    <a:p>
                      <a:pPr algn="just">
                        <a:lnSpc>
                          <a:spcPct val="115000"/>
                        </a:lnSpc>
                        <a:spcAft>
                          <a:spcPts val="1000"/>
                        </a:spcAft>
                      </a:pPr>
                      <a:r>
                        <a:rPr lang="es-DO" sz="1800" b="0" dirty="0">
                          <a:effectLst/>
                        </a:rPr>
                        <a:t>Donación BANRESERVAS</a:t>
                      </a:r>
                      <a:endParaRPr lang="es-DO"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a:effectLst/>
                        </a:rPr>
                        <a:t>200,000.00</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077812114"/>
                  </a:ext>
                </a:extLst>
              </a:tr>
              <a:tr h="439491">
                <a:tc>
                  <a:txBody>
                    <a:bodyPr/>
                    <a:lstStyle/>
                    <a:p>
                      <a:pPr algn="ctr">
                        <a:lnSpc>
                          <a:spcPct val="115000"/>
                        </a:lnSpc>
                        <a:spcAft>
                          <a:spcPts val="1000"/>
                        </a:spcAft>
                      </a:pPr>
                      <a:r>
                        <a:rPr lang="es-DO" sz="1800" b="1" dirty="0">
                          <a:effectLst/>
                        </a:rPr>
                        <a:t>INGRESOS TOTALES </a:t>
                      </a:r>
                      <a:endParaRPr lang="es-D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Aft>
                          <a:spcPts val="1000"/>
                        </a:spcAft>
                      </a:pPr>
                      <a:r>
                        <a:rPr lang="es-DO" sz="1800">
                          <a:effectLst/>
                        </a:rPr>
                        <a:t>                               </a:t>
                      </a:r>
                      <a:endParaRPr lang="es-D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1000"/>
                        </a:spcAft>
                      </a:pPr>
                      <a:r>
                        <a:rPr lang="es-DO" sz="1800" b="1" dirty="0">
                          <a:effectLst/>
                        </a:rPr>
                        <a:t>38,595,430.60</a:t>
                      </a:r>
                      <a:endParaRPr lang="es-D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886632458"/>
                  </a:ext>
                </a:extLst>
              </a:tr>
            </a:tbl>
          </a:graphicData>
        </a:graphic>
      </p:graphicFrame>
      <p:sp>
        <p:nvSpPr>
          <p:cNvPr id="4" name="CuadroTexto 3">
            <a:extLst>
              <a:ext uri="{FF2B5EF4-FFF2-40B4-BE49-F238E27FC236}">
                <a16:creationId xmlns:a16="http://schemas.microsoft.com/office/drawing/2014/main" id="{545C5745-54B4-4F57-BE43-0103E584FFA6}"/>
              </a:ext>
            </a:extLst>
          </p:cNvPr>
          <p:cNvSpPr txBox="1"/>
          <p:nvPr/>
        </p:nvSpPr>
        <p:spPr>
          <a:xfrm>
            <a:off x="9002486" y="2486852"/>
            <a:ext cx="2939142"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La Gobernación Provincial de La Romana presenta un registro de ingresos por valor de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Treinta y Ocho Millones Quinientos Noventa y Cinco Mil Cuatrocientos Treinta y Cuatro Pesos con 60/100 (RD$38,595,430.60), </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correspondiente a las fechas del 01 de Agosto 2022 al 31 de Julio 2023.</a:t>
            </a:r>
            <a:endParaRPr kumimoji="0" lang="es-D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0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783573" y="-68889"/>
            <a:ext cx="10515600" cy="1458119"/>
          </a:xfrm>
        </p:spPr>
        <p:txBody>
          <a:bodyPr>
            <a:normAutofit/>
          </a:bodyPr>
          <a:lstStyle/>
          <a:p>
            <a:r>
              <a:rPr lang="es-ES" sz="2800" dirty="0">
                <a:solidFill>
                  <a:schemeClr val="bg1"/>
                </a:solidFill>
                <a:latin typeface="Century Gothic" panose="020B0502020202020204" pitchFamily="34" charset="0"/>
              </a:rPr>
              <a:t>INGRESOS DEL PERÍODO AGOSTO 2022-JULIO 2023</a:t>
            </a:r>
          </a:p>
        </p:txBody>
      </p:sp>
      <p:pic>
        <p:nvPicPr>
          <p:cNvPr id="3" name="Imagen 2">
            <a:extLst>
              <a:ext uri="{FF2B5EF4-FFF2-40B4-BE49-F238E27FC236}">
                <a16:creationId xmlns:a16="http://schemas.microsoft.com/office/drawing/2014/main" id="{2B6AD483-823A-4CAD-9206-6F41830C8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4" y="234899"/>
            <a:ext cx="966409" cy="963981"/>
          </a:xfrm>
          <a:prstGeom prst="rect">
            <a:avLst/>
          </a:prstGeom>
        </p:spPr>
      </p:pic>
      <p:graphicFrame>
        <p:nvGraphicFramePr>
          <p:cNvPr id="4" name="Gráfico 3">
            <a:extLst>
              <a:ext uri="{FF2B5EF4-FFF2-40B4-BE49-F238E27FC236}">
                <a16:creationId xmlns:a16="http://schemas.microsoft.com/office/drawing/2014/main" id="{BE722971-0CD3-4142-B463-E767D1333EA9}"/>
              </a:ext>
            </a:extLst>
          </p:cNvPr>
          <p:cNvGraphicFramePr/>
          <p:nvPr/>
        </p:nvGraphicFramePr>
        <p:xfrm>
          <a:off x="1055913" y="1534885"/>
          <a:ext cx="7017569" cy="5189300"/>
        </p:xfrm>
        <a:graphic>
          <a:graphicData uri="http://schemas.openxmlformats.org/drawingml/2006/chart">
            <c:chart xmlns:c="http://schemas.openxmlformats.org/drawingml/2006/chart" xmlns:r="http://schemas.openxmlformats.org/officeDocument/2006/relationships" r:id="rId4"/>
          </a:graphicData>
        </a:graphic>
      </p:graphicFrame>
      <p:sp>
        <p:nvSpPr>
          <p:cNvPr id="5" name="CuadroTexto 4">
            <a:extLst>
              <a:ext uri="{FF2B5EF4-FFF2-40B4-BE49-F238E27FC236}">
                <a16:creationId xmlns:a16="http://schemas.microsoft.com/office/drawing/2014/main" id="{C41DE429-B070-4EBB-99D1-26389304F678}"/>
              </a:ext>
            </a:extLst>
          </p:cNvPr>
          <p:cNvSpPr txBox="1"/>
          <p:nvPr/>
        </p:nvSpPr>
        <p:spPr>
          <a:xfrm>
            <a:off x="8073482" y="2421375"/>
            <a:ext cx="384717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La grafica muestra los detalles de los ingresos que recibió La Gobernación Provincial de La Romana. Las donaciones recibidas de la Dirección de Proyectos Estratégicos y Especiales de la Presidencia (PROPEEP) representan el 41.46%, los depósitos por concepto de subvenciones ordinarias representa el 27.78%, mientras que los depósitos para el proyecto ventanilla única representan un 11.74% del total de ingresos.</a:t>
            </a:r>
            <a:endParaRPr kumimoji="0" lang="es-D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31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DO" sz="3200" b="0" i="0" u="none" strike="noStrike" kern="1200" cap="none" spc="0" normalizeH="0" baseline="0" noProof="0" dirty="0">
              <a:ln>
                <a:noFill/>
              </a:ln>
              <a:solidFill>
                <a:prstClr val="black"/>
              </a:solidFill>
              <a:effectLst/>
              <a:uLnTx/>
              <a:uFillTx/>
              <a:latin typeface="Montserrat SemiBold" panose="00000700000000000000" pitchFamily="50" charset="0"/>
              <a:ea typeface="+mj-ea"/>
              <a:cs typeface="+mj-cs"/>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54" y="1701661"/>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52480883-4942-4623-8511-2C1A8D2C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177" y="1700350"/>
            <a:ext cx="3934718"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68987B8B-9C8F-489E-A8DF-C84120B289A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0354" y="4273260"/>
            <a:ext cx="3930056" cy="220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422" y="4271344"/>
            <a:ext cx="3897089" cy="2191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6"/>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607311" y="375176"/>
            <a:ext cx="883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entury Gothic" pitchFamily="34" charset="0"/>
                <a:ea typeface="+mn-ea"/>
                <a:cs typeface="+mn-cs"/>
              </a:rPr>
              <a:t>Asfaltado de las calles del municipio de Villa Hermosa</a:t>
            </a:r>
            <a:endParaRPr kumimoji="0" lang="es-MX" sz="2400" b="1" i="0" u="none" strike="noStrike" kern="1200" cap="none" spc="0" normalizeH="0" baseline="0" noProof="0" dirty="0">
              <a:ln>
                <a:noFill/>
              </a:ln>
              <a:solidFill>
                <a:prstClr val="white"/>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987249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783573" y="-68889"/>
            <a:ext cx="10515600" cy="1458119"/>
          </a:xfrm>
        </p:spPr>
        <p:txBody>
          <a:bodyPr>
            <a:normAutofit/>
          </a:bodyPr>
          <a:lstStyle/>
          <a:p>
            <a:r>
              <a:rPr lang="es-MX" sz="2800" dirty="0">
                <a:solidFill>
                  <a:schemeClr val="bg1"/>
                </a:solidFill>
                <a:latin typeface="Century Gothic" panose="020B0502020202020204" pitchFamily="34" charset="0"/>
              </a:rPr>
              <a:t>GASTOS REALIZADOS</a:t>
            </a:r>
            <a:endParaRPr lang="es-DO" sz="28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2B6AD483-823A-4CAD-9206-6F41830C8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4" y="234899"/>
            <a:ext cx="966409" cy="963981"/>
          </a:xfrm>
          <a:prstGeom prst="rect">
            <a:avLst/>
          </a:prstGeom>
        </p:spPr>
      </p:pic>
      <p:graphicFrame>
        <p:nvGraphicFramePr>
          <p:cNvPr id="5" name="Tabla 4">
            <a:extLst>
              <a:ext uri="{FF2B5EF4-FFF2-40B4-BE49-F238E27FC236}">
                <a16:creationId xmlns:a16="http://schemas.microsoft.com/office/drawing/2014/main" id="{B399839A-24C4-40E1-BFDB-0BAA8812179B}"/>
              </a:ext>
            </a:extLst>
          </p:cNvPr>
          <p:cNvGraphicFramePr>
            <a:graphicFrameLocks noGrp="1"/>
          </p:cNvGraphicFramePr>
          <p:nvPr/>
        </p:nvGraphicFramePr>
        <p:xfrm>
          <a:off x="2001287" y="1417746"/>
          <a:ext cx="5390113" cy="5204349"/>
        </p:xfrm>
        <a:graphic>
          <a:graphicData uri="http://schemas.openxmlformats.org/drawingml/2006/table">
            <a:tbl>
              <a:tblPr firstRow="1" firstCol="1" bandRow="1">
                <a:tableStyleId>{5C22544A-7EE6-4342-B048-85BDC9FD1C3A}</a:tableStyleId>
              </a:tblPr>
              <a:tblGrid>
                <a:gridCol w="716554">
                  <a:extLst>
                    <a:ext uri="{9D8B030D-6E8A-4147-A177-3AD203B41FA5}">
                      <a16:colId xmlns:a16="http://schemas.microsoft.com/office/drawing/2014/main" val="1398620959"/>
                    </a:ext>
                  </a:extLst>
                </a:gridCol>
                <a:gridCol w="3797497">
                  <a:extLst>
                    <a:ext uri="{9D8B030D-6E8A-4147-A177-3AD203B41FA5}">
                      <a16:colId xmlns:a16="http://schemas.microsoft.com/office/drawing/2014/main" val="4016773757"/>
                    </a:ext>
                  </a:extLst>
                </a:gridCol>
                <a:gridCol w="876062">
                  <a:extLst>
                    <a:ext uri="{9D8B030D-6E8A-4147-A177-3AD203B41FA5}">
                      <a16:colId xmlns:a16="http://schemas.microsoft.com/office/drawing/2014/main" val="3925797212"/>
                    </a:ext>
                  </a:extLst>
                </a:gridCol>
              </a:tblGrid>
              <a:tr h="167511">
                <a:tc>
                  <a:txBody>
                    <a:bodyPr/>
                    <a:lstStyle/>
                    <a:p>
                      <a:pPr algn="ctr">
                        <a:lnSpc>
                          <a:spcPct val="115000"/>
                        </a:lnSpc>
                        <a:spcAft>
                          <a:spcPts val="1000"/>
                        </a:spcAft>
                      </a:pPr>
                      <a:r>
                        <a:rPr lang="es-DO" sz="800">
                          <a:effectLst/>
                        </a:rPr>
                        <a:t>Código</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ctr">
                        <a:lnSpc>
                          <a:spcPct val="115000"/>
                        </a:lnSpc>
                        <a:spcAft>
                          <a:spcPts val="1000"/>
                        </a:spcAft>
                      </a:pPr>
                      <a:r>
                        <a:rPr lang="es-DO" sz="800">
                          <a:effectLst/>
                        </a:rPr>
                        <a:t>Gasto</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ctr">
                        <a:lnSpc>
                          <a:spcPct val="115000"/>
                        </a:lnSpc>
                        <a:spcAft>
                          <a:spcPts val="1000"/>
                        </a:spcAft>
                      </a:pPr>
                      <a:r>
                        <a:rPr lang="es-DO" sz="800">
                          <a:effectLst/>
                        </a:rPr>
                        <a:t>Monto RD$</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348848788"/>
                  </a:ext>
                </a:extLst>
              </a:tr>
              <a:tr h="167511">
                <a:tc>
                  <a:txBody>
                    <a:bodyPr/>
                    <a:lstStyle/>
                    <a:p>
                      <a:pPr algn="ctr">
                        <a:lnSpc>
                          <a:spcPct val="115000"/>
                        </a:lnSpc>
                        <a:spcAft>
                          <a:spcPts val="1000"/>
                        </a:spcAft>
                      </a:pPr>
                      <a:r>
                        <a:rPr lang="es-DO" sz="800">
                          <a:effectLst/>
                        </a:rPr>
                        <a:t>2.1.1.1.01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Nomina colaboradores (sueldos fijos)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3,317,386.54</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767722214"/>
                  </a:ext>
                </a:extLst>
              </a:tr>
              <a:tr h="167511">
                <a:tc>
                  <a:txBody>
                    <a:bodyPr/>
                    <a:lstStyle/>
                    <a:p>
                      <a:pPr algn="ctr">
                        <a:lnSpc>
                          <a:spcPct val="115000"/>
                        </a:lnSpc>
                        <a:spcAft>
                          <a:spcPts val="1000"/>
                        </a:spcAft>
                      </a:pPr>
                      <a:r>
                        <a:rPr lang="es-DO" sz="800">
                          <a:effectLst/>
                        </a:rPr>
                        <a:t>2.1.1.3.01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Gastos de representación</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29,332.53</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194358697"/>
                  </a:ext>
                </a:extLst>
              </a:tr>
              <a:tr h="167511">
                <a:tc>
                  <a:txBody>
                    <a:bodyPr/>
                    <a:lstStyle/>
                    <a:p>
                      <a:pPr algn="ctr">
                        <a:lnSpc>
                          <a:spcPct val="115000"/>
                        </a:lnSpc>
                        <a:spcAft>
                          <a:spcPts val="1000"/>
                        </a:spcAft>
                      </a:pPr>
                      <a:r>
                        <a:rPr lang="es-DO" sz="800">
                          <a:effectLst/>
                        </a:rPr>
                        <a:t>2.1.1.4.01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Regalía colaboradores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271,133.59</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2635256945"/>
                  </a:ext>
                </a:extLst>
              </a:tr>
              <a:tr h="167511">
                <a:tc>
                  <a:txBody>
                    <a:bodyPr/>
                    <a:lstStyle/>
                    <a:p>
                      <a:pPr algn="ctr">
                        <a:lnSpc>
                          <a:spcPct val="115000"/>
                        </a:lnSpc>
                        <a:spcAft>
                          <a:spcPts val="1000"/>
                        </a:spcAft>
                      </a:pPr>
                      <a:r>
                        <a:rPr lang="es-DO" sz="800">
                          <a:effectLst/>
                        </a:rPr>
                        <a:t>2.2.1.2.01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Servicios telefónicos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400,815.87</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202671382"/>
                  </a:ext>
                </a:extLst>
              </a:tr>
              <a:tr h="167511">
                <a:tc>
                  <a:txBody>
                    <a:bodyPr/>
                    <a:lstStyle/>
                    <a:p>
                      <a:pPr algn="ctr">
                        <a:lnSpc>
                          <a:spcPct val="115000"/>
                        </a:lnSpc>
                        <a:spcAft>
                          <a:spcPts val="1000"/>
                        </a:spcAft>
                      </a:pPr>
                      <a:r>
                        <a:rPr lang="es-DO" sz="800">
                          <a:effectLst/>
                        </a:rPr>
                        <a:t>2.2.1.6.01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Energía eléctrica</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280,424.28</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628514455"/>
                  </a:ext>
                </a:extLst>
              </a:tr>
              <a:tr h="167511">
                <a:tc>
                  <a:txBody>
                    <a:bodyPr/>
                    <a:lstStyle/>
                    <a:p>
                      <a:pPr algn="ctr">
                        <a:lnSpc>
                          <a:spcPct val="115000"/>
                        </a:lnSpc>
                        <a:spcAft>
                          <a:spcPts val="1000"/>
                        </a:spcAft>
                      </a:pPr>
                      <a:r>
                        <a:rPr lang="es-DO" sz="800">
                          <a:effectLst/>
                        </a:rPr>
                        <a:t>2.2.1.7.01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Agua</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43,028.35</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667763335"/>
                  </a:ext>
                </a:extLst>
              </a:tr>
              <a:tr h="167511">
                <a:tc>
                  <a:txBody>
                    <a:bodyPr/>
                    <a:lstStyle/>
                    <a:p>
                      <a:pPr algn="ctr">
                        <a:lnSpc>
                          <a:spcPct val="115000"/>
                        </a:lnSpc>
                        <a:spcAft>
                          <a:spcPts val="1000"/>
                        </a:spcAft>
                      </a:pPr>
                      <a:r>
                        <a:rPr lang="es-DO" sz="800">
                          <a:effectLst/>
                        </a:rPr>
                        <a:t>2.2.2.1.01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Publicidad y propaganda</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323,980.06</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4031942215"/>
                  </a:ext>
                </a:extLst>
              </a:tr>
              <a:tr h="167511">
                <a:tc>
                  <a:txBody>
                    <a:bodyPr/>
                    <a:lstStyle/>
                    <a:p>
                      <a:pPr algn="ctr">
                        <a:lnSpc>
                          <a:spcPct val="115000"/>
                        </a:lnSpc>
                        <a:spcAft>
                          <a:spcPts val="1000"/>
                        </a:spcAft>
                      </a:pPr>
                      <a:r>
                        <a:rPr lang="es-DO" sz="800">
                          <a:effectLst/>
                        </a:rPr>
                        <a:t>2.2.2.2.01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Impresión, encuadernación y rotulación</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293,240.17</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451130047"/>
                  </a:ext>
                </a:extLst>
              </a:tr>
              <a:tr h="167511">
                <a:tc>
                  <a:txBody>
                    <a:bodyPr/>
                    <a:lstStyle/>
                    <a:p>
                      <a:pPr algn="ctr">
                        <a:lnSpc>
                          <a:spcPct val="115000"/>
                        </a:lnSpc>
                        <a:spcAft>
                          <a:spcPts val="1000"/>
                        </a:spcAft>
                      </a:pPr>
                      <a:r>
                        <a:rPr lang="es-DO" sz="800">
                          <a:effectLst/>
                        </a:rPr>
                        <a:t>2.2.3.1.01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Viáticos en el país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66,412.72</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098237628"/>
                  </a:ext>
                </a:extLst>
              </a:tr>
              <a:tr h="167511">
                <a:tc>
                  <a:txBody>
                    <a:bodyPr/>
                    <a:lstStyle/>
                    <a:p>
                      <a:pPr algn="ctr">
                        <a:lnSpc>
                          <a:spcPct val="115000"/>
                        </a:lnSpc>
                        <a:spcAft>
                          <a:spcPts val="1000"/>
                        </a:spcAft>
                      </a:pPr>
                      <a:r>
                        <a:rPr lang="es-DO" sz="800">
                          <a:effectLst/>
                        </a:rPr>
                        <a:t>2.2.4.1.01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Pasajes y gastos de transporte</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144,260.00</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827835654"/>
                  </a:ext>
                </a:extLst>
              </a:tr>
              <a:tr h="167511">
                <a:tc>
                  <a:txBody>
                    <a:bodyPr/>
                    <a:lstStyle/>
                    <a:p>
                      <a:pPr algn="ctr">
                        <a:lnSpc>
                          <a:spcPct val="115000"/>
                        </a:lnSpc>
                        <a:spcAft>
                          <a:spcPts val="1000"/>
                        </a:spcAft>
                      </a:pPr>
                      <a:r>
                        <a:rPr lang="es-DO" sz="800">
                          <a:effectLst/>
                        </a:rPr>
                        <a:t>2.2.5.4.01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Alquiler de equipos de transportación, tracción y elevación</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513,540.00</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604406736"/>
                  </a:ext>
                </a:extLst>
              </a:tr>
              <a:tr h="167511">
                <a:tc>
                  <a:txBody>
                    <a:bodyPr/>
                    <a:lstStyle/>
                    <a:p>
                      <a:pPr algn="ctr">
                        <a:lnSpc>
                          <a:spcPct val="115000"/>
                        </a:lnSpc>
                        <a:spcAft>
                          <a:spcPts val="1000"/>
                        </a:spcAft>
                      </a:pPr>
                      <a:r>
                        <a:rPr lang="es-DO" sz="800">
                          <a:effectLst/>
                        </a:rPr>
                        <a:t>2.2.7.2.01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Mant. mobiliario y equipos de oficina</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1,247,100.16</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2734060810"/>
                  </a:ext>
                </a:extLst>
              </a:tr>
              <a:tr h="167511">
                <a:tc>
                  <a:txBody>
                    <a:bodyPr/>
                    <a:lstStyle/>
                    <a:p>
                      <a:pPr algn="ctr">
                        <a:lnSpc>
                          <a:spcPct val="115000"/>
                        </a:lnSpc>
                        <a:spcAft>
                          <a:spcPts val="1000"/>
                        </a:spcAft>
                      </a:pPr>
                      <a:r>
                        <a:rPr lang="es-DO" sz="800">
                          <a:effectLst/>
                        </a:rPr>
                        <a:t>2.2.7.2.06</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Mantenimiento y reparación vehículo</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140,310.90</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4095842374"/>
                  </a:ext>
                </a:extLst>
              </a:tr>
              <a:tr h="167511">
                <a:tc>
                  <a:txBody>
                    <a:bodyPr/>
                    <a:lstStyle/>
                    <a:p>
                      <a:pPr algn="ctr">
                        <a:lnSpc>
                          <a:spcPct val="115000"/>
                        </a:lnSpc>
                        <a:spcAft>
                          <a:spcPts val="1000"/>
                        </a:spcAft>
                      </a:pPr>
                      <a:r>
                        <a:rPr lang="es-DO" sz="800">
                          <a:effectLst/>
                        </a:rPr>
                        <a:t>2.2.8.2.01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Comisiones y gastos bancario (conciliación)</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94,090.04</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2714125086"/>
                  </a:ext>
                </a:extLst>
              </a:tr>
              <a:tr h="167511">
                <a:tc>
                  <a:txBody>
                    <a:bodyPr/>
                    <a:lstStyle/>
                    <a:p>
                      <a:pPr algn="ctr">
                        <a:lnSpc>
                          <a:spcPct val="115000"/>
                        </a:lnSpc>
                        <a:spcAft>
                          <a:spcPts val="1000"/>
                        </a:spcAft>
                      </a:pPr>
                      <a:r>
                        <a:rPr lang="es-DO" sz="800">
                          <a:effectLst/>
                        </a:rPr>
                        <a:t>2.2.8.6.01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Eventos y festividades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1,391,368.58</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848484645"/>
                  </a:ext>
                </a:extLst>
              </a:tr>
              <a:tr h="167511">
                <a:tc>
                  <a:txBody>
                    <a:bodyPr/>
                    <a:lstStyle/>
                    <a:p>
                      <a:pPr algn="ctr">
                        <a:lnSpc>
                          <a:spcPct val="115000"/>
                        </a:lnSpc>
                        <a:spcAft>
                          <a:spcPts val="1000"/>
                        </a:spcAft>
                      </a:pPr>
                      <a:r>
                        <a:rPr lang="es-DO" sz="800">
                          <a:effectLst/>
                        </a:rPr>
                        <a:t>2.2.8.7.05</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Serv. de informática y sistemas computarizado</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142,167.27</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542857333"/>
                  </a:ext>
                </a:extLst>
              </a:tr>
              <a:tr h="167511">
                <a:tc>
                  <a:txBody>
                    <a:bodyPr/>
                    <a:lstStyle/>
                    <a:p>
                      <a:pPr algn="ctr">
                        <a:lnSpc>
                          <a:spcPct val="115000"/>
                        </a:lnSpc>
                        <a:spcAft>
                          <a:spcPts val="1000"/>
                        </a:spcAft>
                      </a:pPr>
                      <a:r>
                        <a:rPr lang="es-DO" sz="800">
                          <a:effectLst/>
                        </a:rPr>
                        <a:t>2.2.8.7.06</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Servicios técnicos profesionales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54,000.10</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740133108"/>
                  </a:ext>
                </a:extLst>
              </a:tr>
              <a:tr h="167511">
                <a:tc>
                  <a:txBody>
                    <a:bodyPr/>
                    <a:lstStyle/>
                    <a:p>
                      <a:pPr algn="ctr">
                        <a:lnSpc>
                          <a:spcPct val="115000"/>
                        </a:lnSpc>
                        <a:spcAft>
                          <a:spcPts val="1000"/>
                        </a:spcAft>
                      </a:pPr>
                      <a:r>
                        <a:rPr lang="es-DO" sz="800">
                          <a:effectLst/>
                        </a:rPr>
                        <a:t>2.2.8.8.01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Impuestos (retenciones a proveedores, mes anterior)</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647,913.92</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229873263"/>
                  </a:ext>
                </a:extLst>
              </a:tr>
              <a:tr h="167511">
                <a:tc>
                  <a:txBody>
                    <a:bodyPr/>
                    <a:lstStyle/>
                    <a:p>
                      <a:pPr algn="ctr">
                        <a:lnSpc>
                          <a:spcPct val="115000"/>
                        </a:lnSpc>
                        <a:spcAft>
                          <a:spcPts val="1000"/>
                        </a:spcAft>
                      </a:pPr>
                      <a:r>
                        <a:rPr lang="es-DO" sz="800">
                          <a:effectLst/>
                        </a:rPr>
                        <a:t>2.3.1.1.01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Alimentos y bebidas para personas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361,287.92</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2281879847"/>
                  </a:ext>
                </a:extLst>
              </a:tr>
              <a:tr h="167511">
                <a:tc>
                  <a:txBody>
                    <a:bodyPr/>
                    <a:lstStyle/>
                    <a:p>
                      <a:pPr algn="ctr">
                        <a:lnSpc>
                          <a:spcPct val="115000"/>
                        </a:lnSpc>
                        <a:spcAft>
                          <a:spcPts val="1000"/>
                        </a:spcAft>
                      </a:pPr>
                      <a:r>
                        <a:rPr lang="es-DO" sz="800">
                          <a:effectLst/>
                        </a:rPr>
                        <a:t>2.3.2.3.01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Prendas de vestir (uniformes)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21,199.85</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811628136"/>
                  </a:ext>
                </a:extLst>
              </a:tr>
              <a:tr h="167511">
                <a:tc>
                  <a:txBody>
                    <a:bodyPr/>
                    <a:lstStyle/>
                    <a:p>
                      <a:pPr algn="ctr">
                        <a:lnSpc>
                          <a:spcPct val="115000"/>
                        </a:lnSpc>
                        <a:spcAft>
                          <a:spcPts val="1000"/>
                        </a:spcAft>
                      </a:pPr>
                      <a:r>
                        <a:rPr lang="es-DO" sz="800">
                          <a:effectLst/>
                        </a:rPr>
                        <a:t>2.3.7.1.01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Combustible para vehículos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933,351.95</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349703693"/>
                  </a:ext>
                </a:extLst>
              </a:tr>
              <a:tr h="167511">
                <a:tc>
                  <a:txBody>
                    <a:bodyPr/>
                    <a:lstStyle/>
                    <a:p>
                      <a:pPr algn="ctr">
                        <a:lnSpc>
                          <a:spcPct val="115000"/>
                        </a:lnSpc>
                        <a:spcAft>
                          <a:spcPts val="1000"/>
                        </a:spcAft>
                      </a:pPr>
                      <a:r>
                        <a:rPr lang="es-DO" sz="800">
                          <a:effectLst/>
                        </a:rPr>
                        <a:t>2.3.9.1.01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Material de limpieza</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153,826.72</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749697518"/>
                  </a:ext>
                </a:extLst>
              </a:tr>
              <a:tr h="167511">
                <a:tc>
                  <a:txBody>
                    <a:bodyPr/>
                    <a:lstStyle/>
                    <a:p>
                      <a:pPr algn="ctr">
                        <a:lnSpc>
                          <a:spcPct val="115000"/>
                        </a:lnSpc>
                        <a:spcAft>
                          <a:spcPts val="1000"/>
                        </a:spcAft>
                      </a:pPr>
                      <a:r>
                        <a:rPr lang="es-DO" sz="800">
                          <a:effectLst/>
                        </a:rPr>
                        <a:t>2.3.9.2.01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Útiles y equipos diversos</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188,560.52</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2257970378"/>
                  </a:ext>
                </a:extLst>
              </a:tr>
              <a:tr h="179019">
                <a:tc>
                  <a:txBody>
                    <a:bodyPr/>
                    <a:lstStyle/>
                    <a:p>
                      <a:pPr algn="ctr">
                        <a:lnSpc>
                          <a:spcPct val="115000"/>
                        </a:lnSpc>
                        <a:spcAft>
                          <a:spcPts val="1000"/>
                        </a:spcAft>
                      </a:pPr>
                      <a:r>
                        <a:rPr lang="es-DO" sz="800">
                          <a:effectLst/>
                        </a:rPr>
                        <a:t>2.5.1.1.01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dirty="0">
                          <a:effectLst/>
                        </a:rPr>
                        <a:t>Ayudas a personas y organizaciones</a:t>
                      </a:r>
                      <a:endParaRPr lang="es-D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dirty="0">
                          <a:effectLst/>
                        </a:rPr>
                        <a:t>14,705,418.50</a:t>
                      </a:r>
                      <a:endParaRPr lang="es-D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68524287"/>
                  </a:ext>
                </a:extLst>
              </a:tr>
              <a:tr h="167511">
                <a:tc>
                  <a:txBody>
                    <a:bodyPr/>
                    <a:lstStyle/>
                    <a:p>
                      <a:pPr algn="ctr">
                        <a:lnSpc>
                          <a:spcPct val="115000"/>
                        </a:lnSpc>
                        <a:spcAft>
                          <a:spcPts val="1000"/>
                        </a:spcAft>
                      </a:pPr>
                      <a:r>
                        <a:rPr lang="es-DO" sz="800">
                          <a:effectLst/>
                        </a:rPr>
                        <a:t>2.6.1.3.01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Equipos de tecnología de la información y comunicación</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54,505.81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809865179"/>
                  </a:ext>
                </a:extLst>
              </a:tr>
              <a:tr h="167511">
                <a:tc>
                  <a:txBody>
                    <a:bodyPr/>
                    <a:lstStyle/>
                    <a:p>
                      <a:pPr algn="ctr">
                        <a:lnSpc>
                          <a:spcPct val="115000"/>
                        </a:lnSpc>
                        <a:spcAft>
                          <a:spcPts val="1000"/>
                        </a:spcAft>
                      </a:pPr>
                      <a:r>
                        <a:rPr lang="es-DO" sz="800">
                          <a:effectLst/>
                        </a:rPr>
                        <a:t>2.7.1.2.01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Remozamiento gobernación</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2,575,597.74</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429358188"/>
                  </a:ext>
                </a:extLst>
              </a:tr>
              <a:tr h="167511">
                <a:tc>
                  <a:txBody>
                    <a:bodyPr/>
                    <a:lstStyle/>
                    <a:p>
                      <a:pPr algn="ctr">
                        <a:lnSpc>
                          <a:spcPct val="115000"/>
                        </a:lnSpc>
                        <a:spcAft>
                          <a:spcPts val="1000"/>
                        </a:spcAft>
                      </a:pPr>
                      <a:r>
                        <a:rPr lang="es-DO" sz="800">
                          <a:effectLst/>
                        </a:rPr>
                        <a:t>2.7.1.2.01</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proyecto ventanilla única</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4,517,554.87</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1356216"/>
                  </a:ext>
                </a:extLst>
              </a:tr>
              <a:tr h="167511">
                <a:tc>
                  <a:txBody>
                    <a:bodyPr/>
                    <a:lstStyle/>
                    <a:p>
                      <a:pPr algn="ctr">
                        <a:lnSpc>
                          <a:spcPct val="115000"/>
                        </a:lnSpc>
                        <a:spcAft>
                          <a:spcPts val="1000"/>
                        </a:spcAft>
                      </a:pPr>
                      <a:r>
                        <a:rPr lang="es-DO" sz="800">
                          <a:effectLst/>
                        </a:rPr>
                        <a:t>PROPEEP</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a:effectLst/>
                        </a:rPr>
                        <a:t>CONSURO SRL (pago autorizado por PROPEEP)</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400,000.00</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338319827"/>
                  </a:ext>
                </a:extLst>
              </a:tr>
              <a:tr h="167511">
                <a:tc>
                  <a:txBody>
                    <a:bodyPr/>
                    <a:lstStyle/>
                    <a:p>
                      <a:pPr algn="ctr">
                        <a:lnSpc>
                          <a:spcPct val="115000"/>
                        </a:lnSpc>
                        <a:spcAft>
                          <a:spcPts val="1000"/>
                        </a:spcAft>
                      </a:pPr>
                      <a:r>
                        <a:rPr lang="es-DO" sz="800">
                          <a:effectLst/>
                        </a:rPr>
                        <a:t>PROPEEP</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nSpc>
                          <a:spcPct val="115000"/>
                        </a:lnSpc>
                        <a:spcAft>
                          <a:spcPts val="1000"/>
                        </a:spcAft>
                      </a:pPr>
                      <a:r>
                        <a:rPr lang="es-DO" sz="800" dirty="0">
                          <a:effectLst/>
                        </a:rPr>
                        <a:t>COAAROM (pago autorizado por PROPEEP)</a:t>
                      </a:r>
                      <a:endParaRPr lang="es-D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a:effectLst/>
                        </a:rPr>
                        <a:t>3,600,000.00</a:t>
                      </a:r>
                      <a:endParaRPr lang="es-DO" sz="80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1898168118"/>
                  </a:ext>
                </a:extLst>
              </a:tr>
              <a:tr h="167511">
                <a:tc>
                  <a:txBody>
                    <a:bodyPr/>
                    <a:lstStyle/>
                    <a:p>
                      <a:pPr>
                        <a:lnSpc>
                          <a:spcPct val="115000"/>
                        </a:lnSpc>
                      </a:pPr>
                      <a:endParaRPr lang="es-DO" sz="800">
                        <a:effectLst/>
                        <a:latin typeface="Calibri" panose="020F0502020204030204" pitchFamily="34" charset="0"/>
                        <a:cs typeface="Times New Roman" panose="02020603050405020304" pitchFamily="18" charset="0"/>
                      </a:endParaRPr>
                    </a:p>
                  </a:txBody>
                  <a:tcPr marL="33240" marR="33240" marT="0" marB="0"/>
                </a:tc>
                <a:tc>
                  <a:txBody>
                    <a:bodyPr/>
                    <a:lstStyle/>
                    <a:p>
                      <a:pPr algn="ctr">
                        <a:lnSpc>
                          <a:spcPct val="115000"/>
                        </a:lnSpc>
                        <a:spcAft>
                          <a:spcPts val="1000"/>
                        </a:spcAft>
                      </a:pPr>
                      <a:r>
                        <a:rPr lang="es-DO" sz="800" b="1" dirty="0">
                          <a:effectLst/>
                        </a:rPr>
                        <a:t>EGRESOS TOTALES</a:t>
                      </a:r>
                      <a:endParaRPr lang="es-DO"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tc>
                  <a:txBody>
                    <a:bodyPr/>
                    <a:lstStyle/>
                    <a:p>
                      <a:pPr algn="r">
                        <a:lnSpc>
                          <a:spcPct val="115000"/>
                        </a:lnSpc>
                        <a:spcAft>
                          <a:spcPts val="1000"/>
                        </a:spcAft>
                      </a:pPr>
                      <a:r>
                        <a:rPr lang="es-DO" sz="800" b="1" dirty="0">
                          <a:effectLst/>
                        </a:rPr>
                        <a:t>36,911,808.91</a:t>
                      </a:r>
                      <a:endParaRPr lang="es-DO"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240" marR="33240" marT="0" marB="0"/>
                </a:tc>
                <a:extLst>
                  <a:ext uri="{0D108BD9-81ED-4DB2-BD59-A6C34878D82A}">
                    <a16:rowId xmlns:a16="http://schemas.microsoft.com/office/drawing/2014/main" val="2670020514"/>
                  </a:ext>
                </a:extLst>
              </a:tr>
            </a:tbl>
          </a:graphicData>
        </a:graphic>
      </p:graphicFrame>
      <p:sp>
        <p:nvSpPr>
          <p:cNvPr id="6" name="CuadroTexto 5">
            <a:extLst>
              <a:ext uri="{FF2B5EF4-FFF2-40B4-BE49-F238E27FC236}">
                <a16:creationId xmlns:a16="http://schemas.microsoft.com/office/drawing/2014/main" id="{4503D995-D70A-4E50-A929-AA1B31077917}"/>
              </a:ext>
            </a:extLst>
          </p:cNvPr>
          <p:cNvSpPr txBox="1"/>
          <p:nvPr/>
        </p:nvSpPr>
        <p:spPr>
          <a:xfrm>
            <a:off x="8098971" y="2366463"/>
            <a:ext cx="300445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La Gobernación Provincial de La Romana presenta un registro de egresos por valor de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Treinta y Seis Millones Novecientos Once Mil Ochocientos Ocho Pesos con 91/100 (RD$36,911,808.91), correspondiente a las fechas del 01 de Agosto 2022 al 31 de Julio 2023.</a:t>
            </a:r>
            <a:endParaRPr kumimoji="0" lang="es-DO"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188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783573" y="-68889"/>
            <a:ext cx="10515600" cy="1458119"/>
          </a:xfrm>
        </p:spPr>
        <p:txBody>
          <a:bodyPr>
            <a:normAutofit/>
          </a:bodyPr>
          <a:lstStyle/>
          <a:p>
            <a:r>
              <a:rPr lang="es-MX" sz="2800" dirty="0">
                <a:solidFill>
                  <a:schemeClr val="bg1"/>
                </a:solidFill>
                <a:latin typeface="Century Gothic" panose="020B0502020202020204" pitchFamily="34" charset="0"/>
              </a:rPr>
              <a:t>RELACIÓN DE GASTOS REALIZADOS</a:t>
            </a:r>
            <a:endParaRPr lang="es-DO" sz="28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2B6AD483-823A-4CAD-9206-6F41830C8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4" y="234899"/>
            <a:ext cx="966409" cy="963981"/>
          </a:xfrm>
          <a:prstGeom prst="rect">
            <a:avLst/>
          </a:prstGeom>
        </p:spPr>
      </p:pic>
      <p:graphicFrame>
        <p:nvGraphicFramePr>
          <p:cNvPr id="4" name="Gráfico 3">
            <a:extLst>
              <a:ext uri="{FF2B5EF4-FFF2-40B4-BE49-F238E27FC236}">
                <a16:creationId xmlns:a16="http://schemas.microsoft.com/office/drawing/2014/main" id="{2BB67E29-A9BE-483D-9572-E83E8AF03EAB}"/>
              </a:ext>
            </a:extLst>
          </p:cNvPr>
          <p:cNvGraphicFramePr/>
          <p:nvPr/>
        </p:nvGraphicFramePr>
        <p:xfrm>
          <a:off x="1410510" y="1523333"/>
          <a:ext cx="9818768" cy="3695438"/>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1">
            <a:extLst>
              <a:ext uri="{FF2B5EF4-FFF2-40B4-BE49-F238E27FC236}">
                <a16:creationId xmlns:a16="http://schemas.microsoft.com/office/drawing/2014/main" id="{0AF09ED3-86A7-4FE6-809D-6F2C333E07C5}"/>
              </a:ext>
            </a:extLst>
          </p:cNvPr>
          <p:cNvSpPr txBox="1"/>
          <p:nvPr/>
        </p:nvSpPr>
        <p:spPr>
          <a:xfrm>
            <a:off x="1017489" y="5352874"/>
            <a:ext cx="1060480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Esta grafica muestra el total de gastos realizados por la Gobernación Provincial de La Romana durante el periodo agosto 2022-julio 2023, en la imagen podemos observar que las cuentas mas utilizadas, en relación al gasto total, fueron ayudas a hogares y organizaciones 39.84%, Proyecto ventanilla única con el 12.24%, la donación del PROPEEP a COAAROM representa el 9.75% y gastos de nómina el 8.99% respectivamente.</a:t>
            </a:r>
            <a:endParaRPr kumimoji="0" lang="es-D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03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783573" y="-68889"/>
            <a:ext cx="10515600" cy="1458119"/>
          </a:xfrm>
        </p:spPr>
        <p:txBody>
          <a:bodyPr>
            <a:normAutofit/>
          </a:bodyPr>
          <a:lstStyle/>
          <a:p>
            <a:r>
              <a:rPr lang="es-MX" sz="2800" dirty="0">
                <a:solidFill>
                  <a:schemeClr val="bg1"/>
                </a:solidFill>
                <a:latin typeface="Century Gothic" panose="020B0502020202020204" pitchFamily="34" charset="0"/>
              </a:rPr>
              <a:t>RESULTADOS DEL PERÍODO</a:t>
            </a:r>
            <a:endParaRPr lang="es-DO" sz="28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2B6AD483-823A-4CAD-9206-6F41830C8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4" y="234899"/>
            <a:ext cx="966409" cy="963981"/>
          </a:xfrm>
          <a:prstGeom prst="rect">
            <a:avLst/>
          </a:prstGeom>
        </p:spPr>
      </p:pic>
      <p:graphicFrame>
        <p:nvGraphicFramePr>
          <p:cNvPr id="4" name="Tabla 3">
            <a:extLst>
              <a:ext uri="{FF2B5EF4-FFF2-40B4-BE49-F238E27FC236}">
                <a16:creationId xmlns:a16="http://schemas.microsoft.com/office/drawing/2014/main" id="{A409A9FB-A1F2-4197-B971-3DE42E7C7ABC}"/>
              </a:ext>
            </a:extLst>
          </p:cNvPr>
          <p:cNvGraphicFramePr>
            <a:graphicFrameLocks noGrp="1"/>
          </p:cNvGraphicFramePr>
          <p:nvPr/>
        </p:nvGraphicFramePr>
        <p:xfrm>
          <a:off x="897467" y="1580471"/>
          <a:ext cx="10397066" cy="3203197"/>
        </p:xfrm>
        <a:graphic>
          <a:graphicData uri="http://schemas.openxmlformats.org/drawingml/2006/table">
            <a:tbl>
              <a:tblPr firstRow="1" bandRow="1">
                <a:tableStyleId>{5C22544A-7EE6-4342-B048-85BDC9FD1C3A}</a:tableStyleId>
              </a:tblPr>
              <a:tblGrid>
                <a:gridCol w="6580243">
                  <a:extLst>
                    <a:ext uri="{9D8B030D-6E8A-4147-A177-3AD203B41FA5}">
                      <a16:colId xmlns:a16="http://schemas.microsoft.com/office/drawing/2014/main" val="2432016806"/>
                    </a:ext>
                  </a:extLst>
                </a:gridCol>
                <a:gridCol w="3816823">
                  <a:extLst>
                    <a:ext uri="{9D8B030D-6E8A-4147-A177-3AD203B41FA5}">
                      <a16:colId xmlns:a16="http://schemas.microsoft.com/office/drawing/2014/main" val="2838909644"/>
                    </a:ext>
                  </a:extLst>
                </a:gridCol>
              </a:tblGrid>
              <a:tr h="511863">
                <a:tc>
                  <a:txBody>
                    <a:bodyPr/>
                    <a:lstStyle/>
                    <a:p>
                      <a:pPr algn="ctr">
                        <a:lnSpc>
                          <a:spcPct val="115000"/>
                        </a:lnSpc>
                        <a:spcAft>
                          <a:spcPts val="1000"/>
                        </a:spcAft>
                      </a:pPr>
                      <a:r>
                        <a:rPr lang="es-DO" sz="2000" kern="1200" dirty="0">
                          <a:effectLst/>
                        </a:rPr>
                        <a:t>cierre del mes</a:t>
                      </a:r>
                      <a:endParaRPr lang="es-D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DO" sz="2000" kern="1200">
                          <a:effectLst/>
                        </a:rPr>
                        <a:t>Monto</a:t>
                      </a:r>
                      <a:endParaRPr lang="es-D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5921278"/>
                  </a:ext>
                </a:extLst>
              </a:tr>
              <a:tr h="651514">
                <a:tc>
                  <a:txBody>
                    <a:bodyPr/>
                    <a:lstStyle/>
                    <a:p>
                      <a:pPr algn="just">
                        <a:lnSpc>
                          <a:spcPct val="115000"/>
                        </a:lnSpc>
                        <a:spcAft>
                          <a:spcPts val="1000"/>
                        </a:spcAft>
                      </a:pPr>
                      <a:r>
                        <a:rPr lang="es-DO" sz="2000" kern="1200" dirty="0">
                          <a:effectLst/>
                        </a:rPr>
                        <a:t>Ingresos recibidos</a:t>
                      </a:r>
                      <a:endParaRPr lang="es-D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DO" sz="2000">
                          <a:effectLst/>
                        </a:rPr>
                        <a:t>36,960,216.94</a:t>
                      </a:r>
                      <a:endParaRPr lang="es-D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7015652"/>
                  </a:ext>
                </a:extLst>
              </a:tr>
              <a:tr h="504231">
                <a:tc>
                  <a:txBody>
                    <a:bodyPr/>
                    <a:lstStyle/>
                    <a:p>
                      <a:pPr algn="just">
                        <a:lnSpc>
                          <a:spcPct val="115000"/>
                        </a:lnSpc>
                        <a:spcAft>
                          <a:spcPts val="1000"/>
                        </a:spcAft>
                      </a:pPr>
                      <a:r>
                        <a:rPr lang="es-DO" sz="2000" kern="1200" dirty="0">
                          <a:effectLst/>
                        </a:rPr>
                        <a:t>Egresos totales (-)</a:t>
                      </a:r>
                      <a:endParaRPr lang="es-D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DO" sz="2000">
                          <a:effectLst/>
                        </a:rPr>
                        <a:t>36,911,808.91</a:t>
                      </a:r>
                      <a:endParaRPr lang="es-D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4563289"/>
                  </a:ext>
                </a:extLst>
              </a:tr>
              <a:tr h="511863">
                <a:tc>
                  <a:txBody>
                    <a:bodyPr/>
                    <a:lstStyle/>
                    <a:p>
                      <a:pPr algn="just">
                        <a:lnSpc>
                          <a:spcPct val="115000"/>
                        </a:lnSpc>
                        <a:spcAft>
                          <a:spcPts val="1000"/>
                        </a:spcAft>
                      </a:pPr>
                      <a:r>
                        <a:rPr lang="es-DO" sz="2000" kern="1200">
                          <a:effectLst/>
                        </a:rPr>
                        <a:t>Resultado del periodo</a:t>
                      </a:r>
                      <a:endParaRPr lang="es-D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DO" sz="2000" b="1" dirty="0">
                          <a:effectLst/>
                        </a:rPr>
                        <a:t>48,408.03</a:t>
                      </a:r>
                      <a:endParaRPr lang="es-D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8857698"/>
                  </a:ext>
                </a:extLst>
              </a:tr>
              <a:tr h="511863">
                <a:tc>
                  <a:txBody>
                    <a:bodyPr/>
                    <a:lstStyle/>
                    <a:p>
                      <a:pPr algn="just">
                        <a:lnSpc>
                          <a:spcPct val="115000"/>
                        </a:lnSpc>
                        <a:spcAft>
                          <a:spcPts val="1000"/>
                        </a:spcAft>
                      </a:pPr>
                      <a:r>
                        <a:rPr lang="es-DO" sz="2000" kern="1200">
                          <a:effectLst/>
                        </a:rPr>
                        <a:t>Balance inicial (+)</a:t>
                      </a:r>
                      <a:endParaRPr lang="es-D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DO" sz="2000" dirty="0">
                          <a:effectLst/>
                        </a:rPr>
                        <a:t>1,635,213.66</a:t>
                      </a:r>
                      <a:endParaRPr lang="es-D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6163910"/>
                  </a:ext>
                </a:extLst>
              </a:tr>
              <a:tr h="511863">
                <a:tc>
                  <a:txBody>
                    <a:bodyPr/>
                    <a:lstStyle/>
                    <a:p>
                      <a:pPr algn="just">
                        <a:lnSpc>
                          <a:spcPct val="115000"/>
                        </a:lnSpc>
                        <a:spcAft>
                          <a:spcPts val="1000"/>
                        </a:spcAft>
                      </a:pPr>
                      <a:r>
                        <a:rPr lang="es-DO" sz="2000" b="1" kern="1200" dirty="0">
                          <a:effectLst/>
                        </a:rPr>
                        <a:t>Balance disponible a la fecha</a:t>
                      </a:r>
                      <a:endParaRPr lang="es-D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1000"/>
                        </a:spcAft>
                      </a:pPr>
                      <a:r>
                        <a:rPr lang="es-DO" sz="2000" b="1" dirty="0">
                          <a:effectLst/>
                        </a:rPr>
                        <a:t>1,683,621.69</a:t>
                      </a:r>
                      <a:endParaRPr lang="es-DO"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0121119"/>
                  </a:ext>
                </a:extLst>
              </a:tr>
            </a:tbl>
          </a:graphicData>
        </a:graphic>
      </p:graphicFrame>
      <p:sp>
        <p:nvSpPr>
          <p:cNvPr id="2" name="CuadroTexto 1">
            <a:extLst>
              <a:ext uri="{FF2B5EF4-FFF2-40B4-BE49-F238E27FC236}">
                <a16:creationId xmlns:a16="http://schemas.microsoft.com/office/drawing/2014/main" id="{043C09EE-AF39-49E4-9C7B-DFEF1AACEC20}"/>
              </a:ext>
            </a:extLst>
          </p:cNvPr>
          <p:cNvSpPr txBox="1"/>
          <p:nvPr/>
        </p:nvSpPr>
        <p:spPr>
          <a:xfrm>
            <a:off x="789366" y="4893869"/>
            <a:ext cx="10613267"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Estipulamos todos los registros de la relación de cheques emitidos, en tal sentido hacemos constar que los libros de contabilidad de la Gobernación provincial de La Romana tienen un balance disponible por valor de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Un Millón Seiscientos Ochenta y Tres Mil Seiscientos Veintiún Pesos con 69/100 (RD$1,683,621.69). </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Garantizamos que el balance disponible en banco será utilizado para continuar trabajando en beneficio de nuestro pueblo, aportando soluciones a las problemáticas que afectan a nuestra provincia.</a:t>
            </a:r>
            <a:endParaRPr kumimoji="0" lang="es-D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551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3201867-43E4-4E2E-AA41-DED26F2CB2D2}"/>
              </a:ext>
            </a:extLst>
          </p:cNvPr>
          <p:cNvSpPr>
            <a:spLocks noGrp="1"/>
          </p:cNvSpPr>
          <p:nvPr>
            <p:ph type="title"/>
          </p:nvPr>
        </p:nvSpPr>
        <p:spPr>
          <a:xfrm>
            <a:off x="1783573" y="-68889"/>
            <a:ext cx="10515600" cy="1458119"/>
          </a:xfrm>
        </p:spPr>
        <p:txBody>
          <a:bodyPr>
            <a:normAutofit/>
          </a:bodyPr>
          <a:lstStyle/>
          <a:p>
            <a:r>
              <a:rPr lang="es-MX" sz="2800" dirty="0">
                <a:solidFill>
                  <a:schemeClr val="bg1"/>
                </a:solidFill>
                <a:latin typeface="Century Gothic" panose="020B0502020202020204" pitchFamily="34" charset="0"/>
              </a:rPr>
              <a:t>ESTADO DE RESULTADOS</a:t>
            </a:r>
            <a:endParaRPr lang="es-DO" sz="2800"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2B6AD483-823A-4CAD-9206-6F41830C8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924" y="234899"/>
            <a:ext cx="966409" cy="963981"/>
          </a:xfrm>
          <a:prstGeom prst="rect">
            <a:avLst/>
          </a:prstGeom>
        </p:spPr>
      </p:pic>
      <p:graphicFrame>
        <p:nvGraphicFramePr>
          <p:cNvPr id="4" name="Gráfico 3">
            <a:extLst>
              <a:ext uri="{FF2B5EF4-FFF2-40B4-BE49-F238E27FC236}">
                <a16:creationId xmlns:a16="http://schemas.microsoft.com/office/drawing/2014/main" id="{A0899C50-C7A0-46EF-9E42-9E26743B6E11}"/>
              </a:ext>
            </a:extLst>
          </p:cNvPr>
          <p:cNvGraphicFramePr/>
          <p:nvPr/>
        </p:nvGraphicFramePr>
        <p:xfrm>
          <a:off x="1637281" y="1517876"/>
          <a:ext cx="4796176" cy="5198610"/>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1">
            <a:extLst>
              <a:ext uri="{FF2B5EF4-FFF2-40B4-BE49-F238E27FC236}">
                <a16:creationId xmlns:a16="http://schemas.microsoft.com/office/drawing/2014/main" id="{531272D3-DF29-40CA-A8F3-AD50B743CB20}"/>
              </a:ext>
            </a:extLst>
          </p:cNvPr>
          <p:cNvSpPr txBox="1"/>
          <p:nvPr/>
        </p:nvSpPr>
        <p:spPr>
          <a:xfrm>
            <a:off x="6937856" y="2132022"/>
            <a:ext cx="4476683"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Esta administración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ha disminuido la deuda institucional contraída por gestiones anteriores en un 29.67%</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lo que ha permitido alcanzar una mayor credibilidad ante nuestros proveedores y la sociedad y garantizar mayores niveles de eficiencia, eficacia y transparencia institucional.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Por tercer año consecutivo la Gobernación Provincial de La Romana NO tiene deudas con ningún proveedor, correspondiente a esta administración</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Al cierre del período, contamos con un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balance disponible equivalente al 4.36% del total de ingresos recibidos</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3226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46B9D32-F337-445B-A2B7-21D4DB522575}"/>
              </a:ext>
            </a:extLst>
          </p:cNvPr>
          <p:cNvSpPr txBox="1">
            <a:spLocks/>
          </p:cNvSpPr>
          <p:nvPr/>
        </p:nvSpPr>
        <p:spPr>
          <a:xfrm>
            <a:off x="483093" y="1218861"/>
            <a:ext cx="10515600" cy="4596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DO" sz="3200" dirty="0">
              <a:latin typeface="Montserrat SemiBold" panose="00000700000000000000" pitchFamily="50" charset="0"/>
            </a:endParaRPr>
          </a:p>
        </p:txBody>
      </p:sp>
      <p:pic>
        <p:nvPicPr>
          <p:cNvPr id="10" name="Imagen 9">
            <a:extLst>
              <a:ext uri="{FF2B5EF4-FFF2-40B4-BE49-F238E27FC236}">
                <a16:creationId xmlns:a16="http://schemas.microsoft.com/office/drawing/2014/main" id="{E36BCBC6-FF97-43C1-9C77-CE7B899B33BD}"/>
              </a:ext>
            </a:extLst>
          </p:cNvPr>
          <p:cNvPicPr>
            <a:picLocks noChangeAspect="1"/>
          </p:cNvPicPr>
          <p:nvPr/>
        </p:nvPicPr>
        <p:blipFill>
          <a:blip r:embed="rId2"/>
          <a:stretch>
            <a:fillRect/>
          </a:stretch>
        </p:blipFill>
        <p:spPr>
          <a:xfrm>
            <a:off x="1850084" y="1670406"/>
            <a:ext cx="4028202" cy="2212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1B476DC6-AEE6-4BCD-A844-14BF35580B84}"/>
              </a:ext>
            </a:extLst>
          </p:cNvPr>
          <p:cNvSpPr/>
          <p:nvPr/>
        </p:nvSpPr>
        <p:spPr>
          <a:xfrm>
            <a:off x="1341120" y="6713220"/>
            <a:ext cx="10850880" cy="154940"/>
          </a:xfrm>
          <a:prstGeom prst="rect">
            <a:avLst/>
          </a:prstGeom>
          <a:solidFill>
            <a:srgbClr val="ED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a:extLst>
              <a:ext uri="{FF2B5EF4-FFF2-40B4-BE49-F238E27FC236}">
                <a16:creationId xmlns:a16="http://schemas.microsoft.com/office/drawing/2014/main" id="{5B8AFBE1-9A3C-4D07-ABF6-297658087BFA}"/>
              </a:ext>
            </a:extLst>
          </p:cNvPr>
          <p:cNvSpPr/>
          <p:nvPr/>
        </p:nvSpPr>
        <p:spPr>
          <a:xfrm>
            <a:off x="0" y="6713220"/>
            <a:ext cx="10850880" cy="154940"/>
          </a:xfrm>
          <a:prstGeom prst="rect">
            <a:avLst/>
          </a:prstGeom>
          <a:solidFill>
            <a:srgbClr val="003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028" name="Picture 4">
            <a:extLst>
              <a:ext uri="{FF2B5EF4-FFF2-40B4-BE49-F238E27FC236}">
                <a16:creationId xmlns:a16="http://schemas.microsoft.com/office/drawing/2014/main" id="{5E501851-544D-4DE9-A770-26C6B9BED8C9}"/>
              </a:ext>
            </a:extLst>
          </p:cNvPr>
          <p:cNvPicPr>
            <a:picLocks noChangeAspect="1" noChangeArrowheads="1"/>
          </p:cNvPicPr>
          <p:nvPr/>
        </p:nvPicPr>
        <p:blipFill>
          <a:blip r:embed="rId3"/>
          <a:stretch>
            <a:fillRect/>
          </a:stretch>
        </p:blipFill>
        <p:spPr bwMode="auto">
          <a:xfrm>
            <a:off x="6457393" y="4219105"/>
            <a:ext cx="4070875" cy="223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usuario\Desktop\Captura.PNG"/>
          <p:cNvPicPr>
            <a:picLocks noChangeAspect="1" noChangeArrowheads="1"/>
          </p:cNvPicPr>
          <p:nvPr/>
        </p:nvPicPr>
        <p:blipFill>
          <a:blip r:embed="rId4"/>
          <a:srcRect/>
          <a:stretch>
            <a:fillRect/>
          </a:stretch>
        </p:blipFill>
        <p:spPr bwMode="auto">
          <a:xfrm>
            <a:off x="0" y="0"/>
            <a:ext cx="12192000" cy="1474878"/>
          </a:xfrm>
          <a:prstGeom prst="rect">
            <a:avLst/>
          </a:prstGeom>
          <a:noFill/>
        </p:spPr>
      </p:pic>
      <p:pic>
        <p:nvPicPr>
          <p:cNvPr id="17" name="Imagen 8">
            <a:extLst>
              <a:ext uri="{FF2B5EF4-FFF2-40B4-BE49-F238E27FC236}">
                <a16:creationId xmlns:a16="http://schemas.microsoft.com/office/drawing/2014/main" id="{0D026E02-4050-4FFE-B130-23A4B497A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15" y="424541"/>
            <a:ext cx="804904" cy="731875"/>
          </a:xfrm>
          <a:prstGeom prst="rect">
            <a:avLst/>
          </a:prstGeom>
        </p:spPr>
      </p:pic>
      <p:sp>
        <p:nvSpPr>
          <p:cNvPr id="18" name="17 CuadroTexto"/>
          <p:cNvSpPr txBox="1"/>
          <p:nvPr/>
        </p:nvSpPr>
        <p:spPr>
          <a:xfrm>
            <a:off x="1707671" y="400197"/>
            <a:ext cx="9262023" cy="523220"/>
          </a:xfrm>
          <a:prstGeom prst="rect">
            <a:avLst/>
          </a:prstGeom>
          <a:noFill/>
        </p:spPr>
        <p:txBody>
          <a:bodyPr wrap="none" rtlCol="0">
            <a:spAutoFit/>
          </a:bodyPr>
          <a:lstStyle/>
          <a:p>
            <a:pPr lvl="0"/>
            <a:r>
              <a:rPr lang="es-ES" sz="2800" b="1" dirty="0">
                <a:solidFill>
                  <a:schemeClr val="bg1"/>
                </a:solidFill>
                <a:latin typeface="Century Gothic" panose="020B0502020202020204" pitchFamily="34" charset="0"/>
              </a:rPr>
              <a:t>Remodelación</a:t>
            </a:r>
            <a:r>
              <a:rPr lang="es-ES" sz="2800" b="1" dirty="0">
                <a:solidFill>
                  <a:schemeClr val="bg1"/>
                </a:solidFill>
                <a:latin typeface="Montserrat Classic Bold"/>
              </a:rPr>
              <a:t> de la Gobernación Provincial de La Romana</a:t>
            </a:r>
            <a:endParaRPr lang="es-MX" sz="2800" b="1" dirty="0">
              <a:solidFill>
                <a:schemeClr val="bg1"/>
              </a:solidFill>
              <a:latin typeface="Montserrat Classic Bold"/>
            </a:endParaRPr>
          </a:p>
        </p:txBody>
      </p:sp>
      <p:pic>
        <p:nvPicPr>
          <p:cNvPr id="13" name="Imagen 12">
            <a:extLst>
              <a:ext uri="{FF2B5EF4-FFF2-40B4-BE49-F238E27FC236}">
                <a16:creationId xmlns:a16="http://schemas.microsoft.com/office/drawing/2014/main" id="{8955B4D8-42F3-4B39-9632-6EFFF7256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7393" y="1670405"/>
            <a:ext cx="4070875" cy="22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a:extLst>
              <a:ext uri="{FF2B5EF4-FFF2-40B4-BE49-F238E27FC236}">
                <a16:creationId xmlns:a16="http://schemas.microsoft.com/office/drawing/2014/main" id="{57322D94-3BF2-4295-9DBA-EAEB4AD79A7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50083" y="4245160"/>
            <a:ext cx="4028201" cy="2209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2266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77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5804</TotalTime>
  <Words>1507</Words>
  <Application>Microsoft Office PowerPoint</Application>
  <PresentationFormat>Panorámica</PresentationFormat>
  <Paragraphs>244</Paragraphs>
  <Slides>83</Slides>
  <Notes>1</Notes>
  <HiddenSlides>0</HiddenSlides>
  <MMClips>0</MMClips>
  <ScaleCrop>false</ScaleCrop>
  <HeadingPairs>
    <vt:vector size="4" baseType="variant">
      <vt:variant>
        <vt:lpstr>Tema</vt:lpstr>
      </vt:variant>
      <vt:variant>
        <vt:i4>3</vt:i4>
      </vt:variant>
      <vt:variant>
        <vt:lpstr>Títulos de diapositiva</vt:lpstr>
      </vt:variant>
      <vt:variant>
        <vt:i4>83</vt:i4>
      </vt:variant>
    </vt:vector>
  </HeadingPairs>
  <TitlesOfParts>
    <vt:vector size="86" baseType="lpstr">
      <vt:lpstr>Office Theme</vt:lpstr>
      <vt:lpstr>Tema de Office</vt:lpstr>
      <vt:lpstr>1_Tema de Office</vt:lpstr>
      <vt:lpstr>RENDICIÓN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Acuerdo con la Universidad Federico Henríquez y Carvajal (UFHEC)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Entrega de raciones de alimentos crudos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INGRESOS RECIBIDOS</vt:lpstr>
      <vt:lpstr>INGRESOS DEL PERÍODO AGOSTO 2022-JULIO 2023</vt:lpstr>
      <vt:lpstr>GASTOS REALIZADOS</vt:lpstr>
      <vt:lpstr>RELACIÓN DE GASTOS REALIZADOS</vt:lpstr>
      <vt:lpstr>RESULTADOS DEL PERÍODO</vt:lpstr>
      <vt:lpstr>ESTADO DE RESULTADOS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Cinthia Alcantara</dc:creator>
  <cp:lastModifiedBy>francis</cp:lastModifiedBy>
  <cp:revision>471</cp:revision>
  <dcterms:created xsi:type="dcterms:W3CDTF">2022-04-18T15:54:03Z</dcterms:created>
  <dcterms:modified xsi:type="dcterms:W3CDTF">2024-07-23T17:02:33Z</dcterms:modified>
</cp:coreProperties>
</file>